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6" r:id="rId4"/>
    <p:sldId id="265" r:id="rId5"/>
    <p:sldId id="267" r:id="rId6"/>
    <p:sldId id="269" r:id="rId7"/>
    <p:sldId id="268" r:id="rId8"/>
    <p:sldId id="270" r:id="rId9"/>
    <p:sldId id="272" r:id="rId10"/>
    <p:sldId id="271" r:id="rId11"/>
    <p:sldId id="274" r:id="rId12"/>
    <p:sldId id="276" r:id="rId13"/>
    <p:sldId id="275" r:id="rId14"/>
    <p:sldId id="277" r:id="rId15"/>
    <p:sldId id="273" r:id="rId16"/>
    <p:sldId id="278" r:id="rId17"/>
    <p:sldId id="279" r:id="rId18"/>
    <p:sldId id="263" r:id="rId19"/>
    <p:sldId id="280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8146"/>
    <a:srgbClr val="006666"/>
    <a:srgbClr val="15FFC2"/>
    <a:srgbClr val="00D0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36" y="3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9.xlsx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每月接待</a:t>
            </a:r>
            <a:r>
              <a:rPr 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游客</a:t>
            </a:r>
            <a:r>
              <a:rPr lang="zh-CN" dirty="0">
                <a:latin typeface="黑体" panose="02010609060101010101" pitchFamily="49" charset="-122"/>
                <a:ea typeface="黑体" panose="02010609060101010101" pitchFamily="49" charset="-122"/>
              </a:rPr>
              <a:t>数量（按月）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数量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prst="angle"/>
              <a:bevelB w="152400" h="50800" prst="softRound"/>
            </a:sp3d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3122-49F3-8B9C-783F11B272A7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3122-49F3-8B9C-783F11B272A7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3122-49F3-8B9C-783F11B272A7}"/>
              </c:ext>
            </c:extLst>
          </c:dPt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3122-49F3-8B9C-783F11B272A7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3122-49F3-8B9C-783F11B272A7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3122-49F3-8B9C-783F11B272A7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</c:strCache>
            </c:strRef>
          </c:cat>
          <c:val>
            <c:numRef>
              <c:f>Sheet1!$B$2:$B$4</c:f>
              <c:numCache>
                <c:formatCode>0_);[Red]\(0\)</c:formatCode>
                <c:ptCount val="3"/>
                <c:pt idx="0">
                  <c:v>496.01</c:v>
                </c:pt>
                <c:pt idx="1">
                  <c:v>443.32176470588229</c:v>
                </c:pt>
                <c:pt idx="2">
                  <c:v>576.84588235294109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3122-49F3-8B9C-783F11B272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1335950480"/>
        <c:axId val="-1449027568"/>
      </c:barChart>
      <c:catAx>
        <c:axId val="-13359504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449027568"/>
        <c:crosses val="autoZero"/>
        <c:auto val="1"/>
        <c:lblAlgn val="ctr"/>
        <c:lblOffset val="100"/>
        <c:noMultiLvlLbl val="0"/>
      </c:catAx>
      <c:valAx>
        <c:axId val="-1449027568"/>
        <c:scaling>
          <c:orientation val="minMax"/>
        </c:scaling>
        <c:delete val="1"/>
        <c:axPos val="l"/>
        <c:numFmt formatCode="0_);[Red]\(0\)" sourceLinked="1"/>
        <c:majorTickMark val="out"/>
        <c:minorTickMark val="none"/>
        <c:tickLblPos val="nextTo"/>
        <c:crossAx val="-1335950480"/>
        <c:crosses val="autoZero"/>
        <c:crossBetween val="between"/>
      </c:valAx>
      <c:spPr>
        <a:noFill/>
        <a:ln w="28575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28575">
      <a:solidFill>
        <a:schemeClr val="bg1">
          <a:lumMod val="65000"/>
          <a:alpha val="94000"/>
        </a:schemeClr>
      </a:solidFill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cap="all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南雄旅游游客年龄分布</a:t>
            </a:r>
          </a:p>
        </c:rich>
      </c:tx>
      <c:layout>
        <c:manualLayout>
          <c:xMode val="edge"/>
          <c:yMode val="edge"/>
          <c:x val="0.27407907407407406"/>
          <c:y val="5.80950292397660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32397684689065753"/>
          <c:y val="0.27891139060452719"/>
          <c:w val="0.34233394494593866"/>
          <c:h val="0.6283346304564508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年龄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7EB-4B1F-98CA-790682C93B6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7EB-4B1F-98CA-790682C93B6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7EB-4B1F-98CA-790682C93B6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F7EB-4B1F-98CA-790682C93B6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F7EB-4B1F-98CA-790682C93B62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3.3250815587457259E-2"/>
                  <c:y val="-4.439710620568349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F7EB-4B1F-98CA-790682C93B62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壮盛年</c:v>
                </c:pt>
                <c:pt idx="1">
                  <c:v>中年</c:v>
                </c:pt>
                <c:pt idx="2">
                  <c:v>青年</c:v>
                </c:pt>
                <c:pt idx="3">
                  <c:v>老年</c:v>
                </c:pt>
                <c:pt idx="4">
                  <c:v>少年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0.36854881266490763</c:v>
                </c:pt>
                <c:pt idx="1">
                  <c:v>0.26791962654759488</c:v>
                </c:pt>
                <c:pt idx="2">
                  <c:v>0.19253907042825247</c:v>
                </c:pt>
                <c:pt idx="3">
                  <c:v>9.9094783844124207E-2</c:v>
                </c:pt>
                <c:pt idx="4">
                  <c:v>7.1897706515120757E-2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F7EB-4B1F-98CA-790682C93B6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bg1"/>
    </a:solidFill>
    <a:ln w="28575">
      <a:solidFill>
        <a:schemeClr val="bg1">
          <a:lumMod val="75000"/>
        </a:schemeClr>
      </a:solidFill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来南雄游客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停留天数分析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停留天数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DC6-4F1E-A552-F0D6EC87CA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DC6-4F1E-A552-F0D6EC87CA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DC6-4F1E-A552-F0D6EC87CA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7DC6-4F1E-A552-F0D6EC87CA5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7DC6-4F1E-A552-F0D6EC87CA5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7DC6-4F1E-A552-F0D6EC87CA55}"/>
              </c:ext>
            </c:extLst>
          </c:dPt>
          <c:dLbls>
            <c:dLbl>
              <c:idx val="0"/>
              <c:layout>
                <c:manualLayout>
                  <c:x val="2.5790266244274905E-2"/>
                  <c:y val="0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7DC6-4F1E-A552-F0D6EC87CA5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2.9757999512624964E-2"/>
                  <c:y val="9.6215012521840941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7DC6-4F1E-A552-F0D6EC87CA5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Sheet1!$A$2:$A$7</c:f>
              <c:strCache>
                <c:ptCount val="6"/>
                <c:pt idx="0">
                  <c:v>1天</c:v>
                </c:pt>
                <c:pt idx="1">
                  <c:v>2天</c:v>
                </c:pt>
                <c:pt idx="2">
                  <c:v>3天</c:v>
                </c:pt>
                <c:pt idx="3">
                  <c:v>4-6天</c:v>
                </c:pt>
                <c:pt idx="4">
                  <c:v>7-15天</c:v>
                </c:pt>
                <c:pt idx="5">
                  <c:v>15天以上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0.2827222106830658</c:v>
                </c:pt>
                <c:pt idx="1">
                  <c:v>0.14025583266106589</c:v>
                </c:pt>
                <c:pt idx="2">
                  <c:v>0.10395989422737442</c:v>
                </c:pt>
                <c:pt idx="3">
                  <c:v>0.15817926646921321</c:v>
                </c:pt>
                <c:pt idx="4">
                  <c:v>0.20642416077500286</c:v>
                </c:pt>
                <c:pt idx="5">
                  <c:v>0.10845863518427776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7DC6-4F1E-A552-F0D6EC87CA55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28575">
      <a:solidFill>
        <a:schemeClr val="bg1">
          <a:lumMod val="65000"/>
        </a:schemeClr>
      </a:solidFill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sz="2000">
                <a:latin typeface="黑体" panose="02010609060101010101" pitchFamily="49" charset="-122"/>
                <a:ea typeface="黑体" panose="02010609060101010101" pitchFamily="49" charset="-122"/>
              </a:rPr>
              <a:t>南雄景点游客数量统计</a:t>
            </a:r>
            <a:endParaRPr 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9540632716049383"/>
          <c:y val="0.18594152238799166"/>
          <c:w val="0.78303503086419757"/>
          <c:h val="0.7822042999719538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1月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帽子峰森林公园</c:v>
                </c:pt>
                <c:pt idx="1">
                  <c:v>坪田千年银杏</c:v>
                </c:pt>
                <c:pt idx="2">
                  <c:v>邓坊泉水谷漂流</c:v>
                </c:pt>
                <c:pt idx="3">
                  <c:v>梅岭钟鼓岩</c:v>
                </c:pt>
                <c:pt idx="4">
                  <c:v>主田香草世界</c:v>
                </c:pt>
                <c:pt idx="5">
                  <c:v>梅岭梅关古道</c:v>
                </c:pt>
                <c:pt idx="6">
                  <c:v>珠玑古巷</c:v>
                </c:pt>
              </c:strCache>
            </c:strRef>
          </c:cat>
          <c:val>
            <c:numRef>
              <c:f>Sheet1!$B$2:$B$8</c:f>
              <c:numCache>
                <c:formatCode>0.0</c:formatCode>
                <c:ptCount val="7"/>
                <c:pt idx="0">
                  <c:v>0.75429999999999997</c:v>
                </c:pt>
                <c:pt idx="1">
                  <c:v>0.89680000000000004</c:v>
                </c:pt>
                <c:pt idx="2">
                  <c:v>1.3071999999999999</c:v>
                </c:pt>
                <c:pt idx="3">
                  <c:v>1.88575</c:v>
                </c:pt>
                <c:pt idx="4">
                  <c:v>4.1458000000000004</c:v>
                </c:pt>
                <c:pt idx="5">
                  <c:v>4.68065</c:v>
                </c:pt>
                <c:pt idx="6">
                  <c:v>11.3787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08A-4D7E-ABD8-5EFD3034D4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2月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帽子峰森林公园</c:v>
                </c:pt>
                <c:pt idx="1">
                  <c:v>坪田千年银杏</c:v>
                </c:pt>
                <c:pt idx="2">
                  <c:v>邓坊泉水谷漂流</c:v>
                </c:pt>
                <c:pt idx="3">
                  <c:v>梅岭钟鼓岩</c:v>
                </c:pt>
                <c:pt idx="4">
                  <c:v>主田香草世界</c:v>
                </c:pt>
                <c:pt idx="5">
                  <c:v>梅岭梅关古道</c:v>
                </c:pt>
                <c:pt idx="6">
                  <c:v>珠玑古巷</c:v>
                </c:pt>
              </c:strCache>
            </c:strRef>
          </c:cat>
          <c:val>
            <c:numRef>
              <c:f>Sheet1!$C$2:$C$8</c:f>
              <c:numCache>
                <c:formatCode>0.0</c:formatCode>
                <c:ptCount val="7"/>
                <c:pt idx="0">
                  <c:v>0.75429999999999997</c:v>
                </c:pt>
                <c:pt idx="1">
                  <c:v>0.89680000000000004</c:v>
                </c:pt>
                <c:pt idx="2">
                  <c:v>1.3071999999999999</c:v>
                </c:pt>
                <c:pt idx="3">
                  <c:v>1.88575</c:v>
                </c:pt>
                <c:pt idx="4">
                  <c:v>4.1458000000000004</c:v>
                </c:pt>
                <c:pt idx="5">
                  <c:v>4.68065</c:v>
                </c:pt>
                <c:pt idx="6">
                  <c:v>11.3787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3月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帽子峰森林公园</c:v>
                </c:pt>
                <c:pt idx="1">
                  <c:v>坪田千年银杏</c:v>
                </c:pt>
                <c:pt idx="2">
                  <c:v>邓坊泉水谷漂流</c:v>
                </c:pt>
                <c:pt idx="3">
                  <c:v>梅岭钟鼓岩</c:v>
                </c:pt>
                <c:pt idx="4">
                  <c:v>主田香草世界</c:v>
                </c:pt>
                <c:pt idx="5">
                  <c:v>梅岭梅关古道</c:v>
                </c:pt>
                <c:pt idx="6">
                  <c:v>珠玑古巷</c:v>
                </c:pt>
              </c:strCache>
            </c:strRef>
          </c:cat>
          <c:val>
            <c:numRef>
              <c:f>Sheet1!$D$2:$D$8</c:f>
              <c:numCache>
                <c:formatCode>0.0</c:formatCode>
                <c:ptCount val="7"/>
                <c:pt idx="0">
                  <c:v>0.75429999999999997</c:v>
                </c:pt>
                <c:pt idx="1">
                  <c:v>0.89680000000000004</c:v>
                </c:pt>
                <c:pt idx="2">
                  <c:v>1.3071999999999999</c:v>
                </c:pt>
                <c:pt idx="3">
                  <c:v>1.88575</c:v>
                </c:pt>
                <c:pt idx="4">
                  <c:v>4.1458000000000004</c:v>
                </c:pt>
                <c:pt idx="5">
                  <c:v>4.68065</c:v>
                </c:pt>
                <c:pt idx="6">
                  <c:v>11.3787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-1535663216"/>
        <c:axId val="-1535674096"/>
      </c:barChart>
      <c:catAx>
        <c:axId val="-15356632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endParaRPr lang="zh-CN"/>
          </a:p>
        </c:txPr>
        <c:crossAx val="-1535674096"/>
        <c:crosses val="autoZero"/>
        <c:auto val="1"/>
        <c:lblAlgn val="ctr"/>
        <c:lblOffset val="100"/>
        <c:noMultiLvlLbl val="0"/>
      </c:catAx>
      <c:valAx>
        <c:axId val="-1535674096"/>
        <c:scaling>
          <c:orientation val="minMax"/>
        </c:scaling>
        <c:delete val="1"/>
        <c:axPos val="b"/>
        <c:numFmt formatCode="0.0" sourceLinked="1"/>
        <c:majorTickMark val="none"/>
        <c:minorTickMark val="none"/>
        <c:tickLblPos val="none"/>
        <c:crossAx val="-1535663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28575">
      <a:solidFill>
        <a:schemeClr val="bg1">
          <a:lumMod val="75000"/>
        </a:schemeClr>
      </a:solidFill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cap="all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sz="2000" dirty="0"/>
              <a:t>省内游客年龄分布</a:t>
            </a:r>
          </a:p>
        </c:rich>
      </c:tx>
      <c:layout>
        <c:manualLayout>
          <c:xMode val="edge"/>
          <c:yMode val="edge"/>
          <c:x val="0.30700499999999997"/>
          <c:y val="3.21008771929824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32397684689065753"/>
          <c:y val="0.27891139060452719"/>
          <c:w val="0.34233394494593866"/>
          <c:h val="0.6283346304564508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年龄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7EB-4B1F-98CA-790682C93B6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7EB-4B1F-98CA-790682C93B6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7EB-4B1F-98CA-790682C93B6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F7EB-4B1F-98CA-790682C93B6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F7EB-4B1F-98CA-790682C93B62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3.3250815587457259E-2"/>
                  <c:y val="-4.439710620568349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F7EB-4B1F-98CA-790682C93B62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spc="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壮盛年</c:v>
                </c:pt>
                <c:pt idx="1">
                  <c:v>中年</c:v>
                </c:pt>
                <c:pt idx="2">
                  <c:v>青年</c:v>
                </c:pt>
                <c:pt idx="3">
                  <c:v>老年</c:v>
                </c:pt>
                <c:pt idx="4">
                  <c:v>少年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0.36854881266490763</c:v>
                </c:pt>
                <c:pt idx="1">
                  <c:v>0.26791962654759488</c:v>
                </c:pt>
                <c:pt idx="2">
                  <c:v>0.19253907042825247</c:v>
                </c:pt>
                <c:pt idx="3">
                  <c:v>9.9094783844124207E-2</c:v>
                </c:pt>
                <c:pt idx="4">
                  <c:v>7.1897706515120757E-2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F7EB-4B1F-98CA-790682C93B6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bg1"/>
    </a:solidFill>
    <a:ln w="28575">
      <a:solidFill>
        <a:schemeClr val="bg1">
          <a:lumMod val="75000"/>
        </a:schemeClr>
      </a:solidFill>
    </a:ln>
    <a:effectLst/>
  </c:spPr>
  <c:txPr>
    <a:bodyPr/>
    <a:lstStyle/>
    <a:p>
      <a:pPr>
        <a:defRPr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/>
              <a:t>省内游客停留天数分析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停留天数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DC6-4F1E-A552-F0D6EC87CA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DC6-4F1E-A552-F0D6EC87CA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DC6-4F1E-A552-F0D6EC87CA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7DC6-4F1E-A552-F0D6EC87CA5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7DC6-4F1E-A552-F0D6EC87CA5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7DC6-4F1E-A552-F0D6EC87CA55}"/>
              </c:ext>
            </c:extLst>
          </c:dPt>
          <c:dLbls>
            <c:dLbl>
              <c:idx val="0"/>
              <c:layout>
                <c:manualLayout>
                  <c:x val="2.5790266244274905E-2"/>
                  <c:y val="0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7DC6-4F1E-A552-F0D6EC87CA5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2.9757999512624964E-2"/>
                  <c:y val="9.6215012521840941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7DC6-4F1E-A552-F0D6EC87CA5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Sheet1!$A$2:$A$7</c:f>
              <c:strCache>
                <c:ptCount val="6"/>
                <c:pt idx="0">
                  <c:v>1天</c:v>
                </c:pt>
                <c:pt idx="1">
                  <c:v>2天</c:v>
                </c:pt>
                <c:pt idx="2">
                  <c:v>3天</c:v>
                </c:pt>
                <c:pt idx="3">
                  <c:v>4-6天</c:v>
                </c:pt>
                <c:pt idx="4">
                  <c:v>7-15天</c:v>
                </c:pt>
                <c:pt idx="5">
                  <c:v>15天以上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0.2827222106830658</c:v>
                </c:pt>
                <c:pt idx="1">
                  <c:v>0.14025583266106589</c:v>
                </c:pt>
                <c:pt idx="2">
                  <c:v>0.10395989422737442</c:v>
                </c:pt>
                <c:pt idx="3">
                  <c:v>0.15817926646921321</c:v>
                </c:pt>
                <c:pt idx="4">
                  <c:v>0.20642416077500286</c:v>
                </c:pt>
                <c:pt idx="5">
                  <c:v>0.10845863518427776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7DC6-4F1E-A552-F0D6EC87CA55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28575">
      <a:solidFill>
        <a:schemeClr val="bg1">
          <a:lumMod val="65000"/>
        </a:schemeClr>
      </a:solidFill>
    </a:ln>
    <a:effectLst/>
  </c:spPr>
  <c:txPr>
    <a:bodyPr/>
    <a:lstStyle/>
    <a:p>
      <a:pPr>
        <a:defRPr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zh-CN" sz="2400" b="0" i="0" baseline="0" dirty="0" smtClean="0">
                <a:effectLst/>
              </a:rPr>
              <a:t>南雄景点省内游客数量统计</a:t>
            </a:r>
            <a:endParaRPr lang="zh-CN" altLang="zh-CN" sz="24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9540632716049383"/>
          <c:y val="0.18594152238799166"/>
          <c:w val="0.78303503086419757"/>
          <c:h val="0.7822042999719538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1月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帽子峰森林公园</c:v>
                </c:pt>
                <c:pt idx="1">
                  <c:v>坪田千年银杏</c:v>
                </c:pt>
                <c:pt idx="2">
                  <c:v>邓坊泉水谷漂流</c:v>
                </c:pt>
                <c:pt idx="3">
                  <c:v>梅岭钟鼓岩</c:v>
                </c:pt>
                <c:pt idx="4">
                  <c:v>主田香草世界</c:v>
                </c:pt>
                <c:pt idx="5">
                  <c:v>梅岭梅关古道</c:v>
                </c:pt>
                <c:pt idx="6">
                  <c:v>珠玑古巷</c:v>
                </c:pt>
              </c:strCache>
            </c:strRef>
          </c:cat>
          <c:val>
            <c:numRef>
              <c:f>Sheet1!$B$2:$B$8</c:f>
              <c:numCache>
                <c:formatCode>0.0</c:formatCode>
                <c:ptCount val="7"/>
                <c:pt idx="0">
                  <c:v>0.75429999999999997</c:v>
                </c:pt>
                <c:pt idx="1">
                  <c:v>0.89680000000000004</c:v>
                </c:pt>
                <c:pt idx="2">
                  <c:v>1.3071999999999999</c:v>
                </c:pt>
                <c:pt idx="3">
                  <c:v>1.88575</c:v>
                </c:pt>
                <c:pt idx="4">
                  <c:v>4.1458000000000004</c:v>
                </c:pt>
                <c:pt idx="5">
                  <c:v>4.68065</c:v>
                </c:pt>
                <c:pt idx="6">
                  <c:v>11.3787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08A-4D7E-ABD8-5EFD3034D4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2月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帽子峰森林公园</c:v>
                </c:pt>
                <c:pt idx="1">
                  <c:v>坪田千年银杏</c:v>
                </c:pt>
                <c:pt idx="2">
                  <c:v>邓坊泉水谷漂流</c:v>
                </c:pt>
                <c:pt idx="3">
                  <c:v>梅岭钟鼓岩</c:v>
                </c:pt>
                <c:pt idx="4">
                  <c:v>主田香草世界</c:v>
                </c:pt>
                <c:pt idx="5">
                  <c:v>梅岭梅关古道</c:v>
                </c:pt>
                <c:pt idx="6">
                  <c:v>珠玑古巷</c:v>
                </c:pt>
              </c:strCache>
            </c:strRef>
          </c:cat>
          <c:val>
            <c:numRef>
              <c:f>Sheet1!$C$2:$C$8</c:f>
              <c:numCache>
                <c:formatCode>0.0</c:formatCode>
                <c:ptCount val="7"/>
                <c:pt idx="0">
                  <c:v>0.75429999999999997</c:v>
                </c:pt>
                <c:pt idx="1">
                  <c:v>0.89680000000000004</c:v>
                </c:pt>
                <c:pt idx="2">
                  <c:v>1.3071999999999999</c:v>
                </c:pt>
                <c:pt idx="3">
                  <c:v>1.88575</c:v>
                </c:pt>
                <c:pt idx="4">
                  <c:v>4.1458000000000004</c:v>
                </c:pt>
                <c:pt idx="5">
                  <c:v>4.68065</c:v>
                </c:pt>
                <c:pt idx="6">
                  <c:v>11.3787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3月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帽子峰森林公园</c:v>
                </c:pt>
                <c:pt idx="1">
                  <c:v>坪田千年银杏</c:v>
                </c:pt>
                <c:pt idx="2">
                  <c:v>邓坊泉水谷漂流</c:v>
                </c:pt>
                <c:pt idx="3">
                  <c:v>梅岭钟鼓岩</c:v>
                </c:pt>
                <c:pt idx="4">
                  <c:v>主田香草世界</c:v>
                </c:pt>
                <c:pt idx="5">
                  <c:v>梅岭梅关古道</c:v>
                </c:pt>
                <c:pt idx="6">
                  <c:v>珠玑古巷</c:v>
                </c:pt>
              </c:strCache>
            </c:strRef>
          </c:cat>
          <c:val>
            <c:numRef>
              <c:f>Sheet1!$D$2:$D$8</c:f>
              <c:numCache>
                <c:formatCode>0.0</c:formatCode>
                <c:ptCount val="7"/>
                <c:pt idx="0">
                  <c:v>0.75429999999999997</c:v>
                </c:pt>
                <c:pt idx="1">
                  <c:v>0.89680000000000004</c:v>
                </c:pt>
                <c:pt idx="2">
                  <c:v>1.3071999999999999</c:v>
                </c:pt>
                <c:pt idx="3">
                  <c:v>1.88575</c:v>
                </c:pt>
                <c:pt idx="4">
                  <c:v>4.1458000000000004</c:v>
                </c:pt>
                <c:pt idx="5">
                  <c:v>4.68065</c:v>
                </c:pt>
                <c:pt idx="6">
                  <c:v>11.3787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-1335954288"/>
        <c:axId val="-1335951024"/>
      </c:barChart>
      <c:catAx>
        <c:axId val="-13359542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endParaRPr lang="zh-CN"/>
          </a:p>
        </c:txPr>
        <c:crossAx val="-1335951024"/>
        <c:crosses val="autoZero"/>
        <c:auto val="1"/>
        <c:lblAlgn val="ctr"/>
        <c:lblOffset val="100"/>
        <c:noMultiLvlLbl val="0"/>
      </c:catAx>
      <c:valAx>
        <c:axId val="-1335951024"/>
        <c:scaling>
          <c:orientation val="minMax"/>
        </c:scaling>
        <c:delete val="1"/>
        <c:axPos val="b"/>
        <c:numFmt formatCode="0.0" sourceLinked="1"/>
        <c:majorTickMark val="none"/>
        <c:minorTickMark val="none"/>
        <c:tickLblPos val="none"/>
        <c:crossAx val="-133595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28575">
      <a:solidFill>
        <a:schemeClr val="bg1">
          <a:lumMod val="75000"/>
        </a:schemeClr>
      </a:solidFill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zh-CN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/>
              <a:t>省外游客停留天数分析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停留天数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DC6-4F1E-A552-F0D6EC87CA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DC6-4F1E-A552-F0D6EC87CA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DC6-4F1E-A552-F0D6EC87CA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7DC6-4F1E-A552-F0D6EC87CA5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7DC6-4F1E-A552-F0D6EC87CA5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7DC6-4F1E-A552-F0D6EC87CA55}"/>
              </c:ext>
            </c:extLst>
          </c:dPt>
          <c:dLbls>
            <c:dLbl>
              <c:idx val="0"/>
              <c:layout>
                <c:manualLayout>
                  <c:x val="2.5790266244274905E-2"/>
                  <c:y val="0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7DC6-4F1E-A552-F0D6EC87CA5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2.9757999512624964E-2"/>
                  <c:y val="9.6215012521840941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7DC6-4F1E-A552-F0D6EC87CA5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Sheet1!$A$2:$A$7</c:f>
              <c:strCache>
                <c:ptCount val="6"/>
                <c:pt idx="0">
                  <c:v>1天</c:v>
                </c:pt>
                <c:pt idx="1">
                  <c:v>2天</c:v>
                </c:pt>
                <c:pt idx="2">
                  <c:v>3天</c:v>
                </c:pt>
                <c:pt idx="3">
                  <c:v>4-6天</c:v>
                </c:pt>
                <c:pt idx="4">
                  <c:v>7-15天</c:v>
                </c:pt>
                <c:pt idx="5">
                  <c:v>15天以上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0.2827222106830658</c:v>
                </c:pt>
                <c:pt idx="1">
                  <c:v>0.14025583266106589</c:v>
                </c:pt>
                <c:pt idx="2">
                  <c:v>0.10395989422737442</c:v>
                </c:pt>
                <c:pt idx="3">
                  <c:v>0.15817926646921321</c:v>
                </c:pt>
                <c:pt idx="4">
                  <c:v>0.20642416077500286</c:v>
                </c:pt>
                <c:pt idx="5">
                  <c:v>0.10845863518427776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7DC6-4F1E-A552-F0D6EC87CA55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28575">
      <a:solidFill>
        <a:schemeClr val="bg1">
          <a:lumMod val="65000"/>
        </a:schemeClr>
      </a:solidFill>
    </a:ln>
    <a:effectLst/>
  </c:spPr>
  <c:txPr>
    <a:bodyPr/>
    <a:lstStyle/>
    <a:p>
      <a:pPr>
        <a:defRPr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r>
              <a:rPr lang="zh-CN" altLang="zh-CN" sz="2400" b="0" i="0" baseline="0" dirty="0" smtClean="0">
                <a:effectLst/>
              </a:rPr>
              <a:t>南雄景点省外游客数量统计</a:t>
            </a:r>
            <a:endParaRPr lang="zh-CN" altLang="zh-CN" sz="24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9540632716049383"/>
          <c:y val="0.18594152238799166"/>
          <c:w val="0.78303503086419757"/>
          <c:h val="0.7822042999719538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1月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帽子峰森林公园</c:v>
                </c:pt>
                <c:pt idx="1">
                  <c:v>坪田千年银杏</c:v>
                </c:pt>
                <c:pt idx="2">
                  <c:v>邓坊泉水谷漂流</c:v>
                </c:pt>
                <c:pt idx="3">
                  <c:v>梅岭钟鼓岩</c:v>
                </c:pt>
                <c:pt idx="4">
                  <c:v>主田香草世界</c:v>
                </c:pt>
                <c:pt idx="5">
                  <c:v>梅岭梅关古道</c:v>
                </c:pt>
                <c:pt idx="6">
                  <c:v>珠玑古巷</c:v>
                </c:pt>
              </c:strCache>
            </c:strRef>
          </c:cat>
          <c:val>
            <c:numRef>
              <c:f>Sheet1!$B$2:$B$8</c:f>
              <c:numCache>
                <c:formatCode>0.0</c:formatCode>
                <c:ptCount val="7"/>
                <c:pt idx="0">
                  <c:v>0.75429999999999997</c:v>
                </c:pt>
                <c:pt idx="1">
                  <c:v>0.89680000000000004</c:v>
                </c:pt>
                <c:pt idx="2">
                  <c:v>1.3071999999999999</c:v>
                </c:pt>
                <c:pt idx="3">
                  <c:v>1.88575</c:v>
                </c:pt>
                <c:pt idx="4">
                  <c:v>4.1458000000000004</c:v>
                </c:pt>
                <c:pt idx="5">
                  <c:v>4.68065</c:v>
                </c:pt>
                <c:pt idx="6">
                  <c:v>11.3787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08A-4D7E-ABD8-5EFD3034D4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2月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帽子峰森林公园</c:v>
                </c:pt>
                <c:pt idx="1">
                  <c:v>坪田千年银杏</c:v>
                </c:pt>
                <c:pt idx="2">
                  <c:v>邓坊泉水谷漂流</c:v>
                </c:pt>
                <c:pt idx="3">
                  <c:v>梅岭钟鼓岩</c:v>
                </c:pt>
                <c:pt idx="4">
                  <c:v>主田香草世界</c:v>
                </c:pt>
                <c:pt idx="5">
                  <c:v>梅岭梅关古道</c:v>
                </c:pt>
                <c:pt idx="6">
                  <c:v>珠玑古巷</c:v>
                </c:pt>
              </c:strCache>
            </c:strRef>
          </c:cat>
          <c:val>
            <c:numRef>
              <c:f>Sheet1!$C$2:$C$8</c:f>
              <c:numCache>
                <c:formatCode>0.0</c:formatCode>
                <c:ptCount val="7"/>
                <c:pt idx="0">
                  <c:v>0.75429999999999997</c:v>
                </c:pt>
                <c:pt idx="1">
                  <c:v>0.89680000000000004</c:v>
                </c:pt>
                <c:pt idx="2">
                  <c:v>1.3071999999999999</c:v>
                </c:pt>
                <c:pt idx="3">
                  <c:v>1.88575</c:v>
                </c:pt>
                <c:pt idx="4">
                  <c:v>4.1458000000000004</c:v>
                </c:pt>
                <c:pt idx="5">
                  <c:v>4.68065</c:v>
                </c:pt>
                <c:pt idx="6">
                  <c:v>11.3787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3月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帽子峰森林公园</c:v>
                </c:pt>
                <c:pt idx="1">
                  <c:v>坪田千年银杏</c:v>
                </c:pt>
                <c:pt idx="2">
                  <c:v>邓坊泉水谷漂流</c:v>
                </c:pt>
                <c:pt idx="3">
                  <c:v>梅岭钟鼓岩</c:v>
                </c:pt>
                <c:pt idx="4">
                  <c:v>主田香草世界</c:v>
                </c:pt>
                <c:pt idx="5">
                  <c:v>梅岭梅关古道</c:v>
                </c:pt>
                <c:pt idx="6">
                  <c:v>珠玑古巷</c:v>
                </c:pt>
              </c:strCache>
            </c:strRef>
          </c:cat>
          <c:val>
            <c:numRef>
              <c:f>Sheet1!$D$2:$D$8</c:f>
              <c:numCache>
                <c:formatCode>0.0</c:formatCode>
                <c:ptCount val="7"/>
                <c:pt idx="0">
                  <c:v>0.75429999999999997</c:v>
                </c:pt>
                <c:pt idx="1">
                  <c:v>0.89680000000000004</c:v>
                </c:pt>
                <c:pt idx="2">
                  <c:v>1.3071999999999999</c:v>
                </c:pt>
                <c:pt idx="3">
                  <c:v>1.88575</c:v>
                </c:pt>
                <c:pt idx="4">
                  <c:v>4.1458000000000004</c:v>
                </c:pt>
                <c:pt idx="5">
                  <c:v>4.68065</c:v>
                </c:pt>
                <c:pt idx="6">
                  <c:v>11.3787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-1790873504"/>
        <c:axId val="-1790871328"/>
      </c:barChart>
      <c:catAx>
        <c:axId val="-1790873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endParaRPr lang="zh-CN"/>
          </a:p>
        </c:txPr>
        <c:crossAx val="-1790871328"/>
        <c:crosses val="autoZero"/>
        <c:auto val="1"/>
        <c:lblAlgn val="ctr"/>
        <c:lblOffset val="100"/>
        <c:noMultiLvlLbl val="0"/>
      </c:catAx>
      <c:valAx>
        <c:axId val="-1790871328"/>
        <c:scaling>
          <c:orientation val="minMax"/>
        </c:scaling>
        <c:delete val="1"/>
        <c:axPos val="b"/>
        <c:numFmt formatCode="0.0" sourceLinked="1"/>
        <c:majorTickMark val="none"/>
        <c:minorTickMark val="none"/>
        <c:tickLblPos val="none"/>
        <c:crossAx val="-1790873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28575">
      <a:solidFill>
        <a:schemeClr val="bg1">
          <a:lumMod val="75000"/>
        </a:schemeClr>
      </a:solidFill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0.78409</cdr:x>
      <cdr:y>0.11636</cdr:y>
    </cdr:from>
    <cdr:to>
      <cdr:x>0.98344</cdr:x>
      <cdr:y>0.16931</cdr:y>
    </cdr:to>
    <cdr:sp macro="" textlink="">
      <cdr:nvSpPr>
        <cdr:cNvPr id="2" name="文本框 1"/>
        <cdr:cNvSpPr txBox="1"/>
      </cdr:nvSpPr>
      <cdr:spPr>
        <a:xfrm xmlns:a="http://schemas.openxmlformats.org/drawingml/2006/main">
          <a:off x="5080916" y="510316"/>
          <a:ext cx="1291771" cy="23222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zh-CN" altLang="en-US" sz="1100" dirty="0" smtClean="0">
              <a:latin typeface="黑体" panose="02010609060101010101" pitchFamily="49" charset="-122"/>
              <a:ea typeface="黑体" panose="02010609060101010101" pitchFamily="49" charset="-122"/>
            </a:rPr>
            <a:t>单位：万人次</a:t>
          </a:r>
          <a:endParaRPr lang="zh-CN" altLang="en-US" sz="1100" dirty="0">
            <a:latin typeface="黑体" panose="02010609060101010101" pitchFamily="49" charset="-122"/>
            <a:ea typeface="黑体" panose="02010609060101010101" pitchFamily="49" charset="-122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0.7282</cdr:x>
      <cdr:y>0.11636</cdr:y>
    </cdr:from>
    <cdr:to>
      <cdr:x>0.92755</cdr:x>
      <cdr:y>0.16931</cdr:y>
    </cdr:to>
    <cdr:sp macro="" textlink="">
      <cdr:nvSpPr>
        <cdr:cNvPr id="2" name="文本框 1"/>
        <cdr:cNvSpPr txBox="1"/>
      </cdr:nvSpPr>
      <cdr:spPr>
        <a:xfrm xmlns:a="http://schemas.openxmlformats.org/drawingml/2006/main">
          <a:off x="4718730" y="510311"/>
          <a:ext cx="1291788" cy="23221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zh-CN" altLang="en-US" sz="1100" dirty="0" smtClean="0">
              <a:latin typeface="黑体" panose="02010609060101010101" pitchFamily="49" charset="-122"/>
              <a:ea typeface="黑体" panose="02010609060101010101" pitchFamily="49" charset="-122"/>
            </a:rPr>
            <a:t>单位：万人次</a:t>
          </a:r>
          <a:endParaRPr lang="zh-CN" altLang="en-US" sz="1100" dirty="0">
            <a:latin typeface="黑体" panose="02010609060101010101" pitchFamily="49" charset="-122"/>
            <a:ea typeface="黑体" panose="02010609060101010101" pitchFamily="49" charset="-122"/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543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90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686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279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197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187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423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353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6637200"/>
            <a:ext cx="12225215" cy="920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BD30CC-6429-4DA8-AE6A-6CDDB285C237}" type="datetimeFigureOut">
              <a:rPr lang="zh-CN" altLang="en-US" smtClean="0"/>
              <a:pPr/>
              <a:t>2018/4/26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6CA2578-CEE7-4A4D-896D-41005AAF2A3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0"/>
            <a:ext cx="12210133" cy="965278"/>
            <a:chOff x="-18133" y="-4524"/>
            <a:chExt cx="12210133" cy="965278"/>
          </a:xfrm>
        </p:grpSpPr>
        <p:sp>
          <p:nvSpPr>
            <p:cNvPr id="6" name="矩形 5"/>
            <p:cNvSpPr/>
            <p:nvPr/>
          </p:nvSpPr>
          <p:spPr>
            <a:xfrm>
              <a:off x="-18133" y="-1"/>
              <a:ext cx="9683925" cy="756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1611797" y="-4524"/>
              <a:ext cx="563498" cy="75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785403" y="-4523"/>
              <a:ext cx="826394" cy="75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665793" y="-4523"/>
              <a:ext cx="1119610" cy="766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47"/>
            <p:cNvSpPr/>
            <p:nvPr/>
          </p:nvSpPr>
          <p:spPr>
            <a:xfrm rot="2700000">
              <a:off x="470057" y="379561"/>
              <a:ext cx="216704" cy="216704"/>
            </a:xfrm>
            <a:custGeom>
              <a:avLst/>
              <a:gdLst>
                <a:gd name="connsiteX0" fmla="*/ 0 w 416623"/>
                <a:gd name="connsiteY0" fmla="*/ 0 h 416623"/>
                <a:gd name="connsiteX1" fmla="*/ 416623 w 416623"/>
                <a:gd name="connsiteY1" fmla="*/ 0 h 416623"/>
                <a:gd name="connsiteX2" fmla="*/ 416623 w 416623"/>
                <a:gd name="connsiteY2" fmla="*/ 416623 h 416623"/>
                <a:gd name="connsiteX3" fmla="*/ 0 w 416623"/>
                <a:gd name="connsiteY3" fmla="*/ 416623 h 416623"/>
                <a:gd name="connsiteX4" fmla="*/ 0 w 416623"/>
                <a:gd name="connsiteY4" fmla="*/ 0 h 416623"/>
                <a:gd name="connsiteX0" fmla="*/ 0 w 416623"/>
                <a:gd name="connsiteY0" fmla="*/ 416623 h 416623"/>
                <a:gd name="connsiteX1" fmla="*/ 416623 w 416623"/>
                <a:gd name="connsiteY1" fmla="*/ 0 h 416623"/>
                <a:gd name="connsiteX2" fmla="*/ 416623 w 416623"/>
                <a:gd name="connsiteY2" fmla="*/ 416623 h 416623"/>
                <a:gd name="connsiteX3" fmla="*/ 0 w 416623"/>
                <a:gd name="connsiteY3" fmla="*/ 416623 h 416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623" h="416623">
                  <a:moveTo>
                    <a:pt x="0" y="416623"/>
                  </a:moveTo>
                  <a:lnTo>
                    <a:pt x="416623" y="0"/>
                  </a:lnTo>
                  <a:lnTo>
                    <a:pt x="416623" y="416623"/>
                  </a:lnTo>
                  <a:lnTo>
                    <a:pt x="0" y="4166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47"/>
            <p:cNvSpPr/>
            <p:nvPr/>
          </p:nvSpPr>
          <p:spPr>
            <a:xfrm rot="2700000">
              <a:off x="672003" y="625476"/>
              <a:ext cx="252000" cy="252000"/>
            </a:xfrm>
            <a:custGeom>
              <a:avLst/>
              <a:gdLst>
                <a:gd name="connsiteX0" fmla="*/ 0 w 416623"/>
                <a:gd name="connsiteY0" fmla="*/ 0 h 416623"/>
                <a:gd name="connsiteX1" fmla="*/ 416623 w 416623"/>
                <a:gd name="connsiteY1" fmla="*/ 0 h 416623"/>
                <a:gd name="connsiteX2" fmla="*/ 416623 w 416623"/>
                <a:gd name="connsiteY2" fmla="*/ 416623 h 416623"/>
                <a:gd name="connsiteX3" fmla="*/ 0 w 416623"/>
                <a:gd name="connsiteY3" fmla="*/ 416623 h 416623"/>
                <a:gd name="connsiteX4" fmla="*/ 0 w 416623"/>
                <a:gd name="connsiteY4" fmla="*/ 0 h 416623"/>
                <a:gd name="connsiteX0" fmla="*/ 0 w 416623"/>
                <a:gd name="connsiteY0" fmla="*/ 416623 h 416623"/>
                <a:gd name="connsiteX1" fmla="*/ 416623 w 416623"/>
                <a:gd name="connsiteY1" fmla="*/ 0 h 416623"/>
                <a:gd name="connsiteX2" fmla="*/ 416623 w 416623"/>
                <a:gd name="connsiteY2" fmla="*/ 416623 h 416623"/>
                <a:gd name="connsiteX3" fmla="*/ 0 w 416623"/>
                <a:gd name="connsiteY3" fmla="*/ 416623 h 416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623" h="416623">
                  <a:moveTo>
                    <a:pt x="0" y="416623"/>
                  </a:moveTo>
                  <a:lnTo>
                    <a:pt x="416623" y="0"/>
                  </a:lnTo>
                  <a:lnTo>
                    <a:pt x="416623" y="416623"/>
                  </a:lnTo>
                  <a:lnTo>
                    <a:pt x="0" y="4166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47"/>
            <p:cNvSpPr/>
            <p:nvPr/>
          </p:nvSpPr>
          <p:spPr>
            <a:xfrm rot="18900000" flipV="1">
              <a:off x="214688" y="600754"/>
              <a:ext cx="360000" cy="360000"/>
            </a:xfrm>
            <a:custGeom>
              <a:avLst/>
              <a:gdLst>
                <a:gd name="connsiteX0" fmla="*/ 0 w 416623"/>
                <a:gd name="connsiteY0" fmla="*/ 0 h 416623"/>
                <a:gd name="connsiteX1" fmla="*/ 416623 w 416623"/>
                <a:gd name="connsiteY1" fmla="*/ 0 h 416623"/>
                <a:gd name="connsiteX2" fmla="*/ 416623 w 416623"/>
                <a:gd name="connsiteY2" fmla="*/ 416623 h 416623"/>
                <a:gd name="connsiteX3" fmla="*/ 0 w 416623"/>
                <a:gd name="connsiteY3" fmla="*/ 416623 h 416623"/>
                <a:gd name="connsiteX4" fmla="*/ 0 w 416623"/>
                <a:gd name="connsiteY4" fmla="*/ 0 h 416623"/>
                <a:gd name="connsiteX0" fmla="*/ 0 w 416623"/>
                <a:gd name="connsiteY0" fmla="*/ 416623 h 416623"/>
                <a:gd name="connsiteX1" fmla="*/ 416623 w 416623"/>
                <a:gd name="connsiteY1" fmla="*/ 0 h 416623"/>
                <a:gd name="connsiteX2" fmla="*/ 416623 w 416623"/>
                <a:gd name="connsiteY2" fmla="*/ 416623 h 416623"/>
                <a:gd name="connsiteX3" fmla="*/ 0 w 416623"/>
                <a:gd name="connsiteY3" fmla="*/ 416623 h 416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623" h="416623">
                  <a:moveTo>
                    <a:pt x="0" y="416623"/>
                  </a:moveTo>
                  <a:lnTo>
                    <a:pt x="416623" y="0"/>
                  </a:lnTo>
                  <a:lnTo>
                    <a:pt x="416623" y="416623"/>
                  </a:lnTo>
                  <a:lnTo>
                    <a:pt x="0" y="4166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1628502" y="-4523"/>
              <a:ext cx="563498" cy="7668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0802108" y="-4522"/>
              <a:ext cx="826394" cy="76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490443" y="0"/>
            <a:ext cx="10515600" cy="92966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19047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90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30CC-6429-4DA8-AE6A-6CDDB285C23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2578-CEE7-4A4D-896D-41005AAF2A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631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D30CC-6429-4DA8-AE6A-6CDDB285C23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A2578-CEE7-4A4D-896D-41005AAF2A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5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0" y="1023657"/>
            <a:ext cx="12199052" cy="3126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692566" y="4515707"/>
            <a:ext cx="10764570" cy="2042448"/>
            <a:chOff x="684750" y="4101331"/>
            <a:chExt cx="10764570" cy="2042448"/>
          </a:xfrm>
        </p:grpSpPr>
        <p:sp>
          <p:nvSpPr>
            <p:cNvPr id="19" name="文本框 18"/>
            <p:cNvSpPr txBox="1"/>
            <p:nvPr/>
          </p:nvSpPr>
          <p:spPr>
            <a:xfrm>
              <a:off x="684750" y="4101331"/>
              <a:ext cx="107645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kern="0" dirty="0">
                  <a:solidFill>
                    <a:schemeClr val="accent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南雄旅游游客大</a:t>
              </a:r>
              <a:r>
                <a:rPr lang="zh-CN" altLang="en-US" sz="4000" b="1" kern="0" dirty="0" smtClean="0">
                  <a:solidFill>
                    <a:schemeClr val="accent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数据分析季报</a:t>
              </a:r>
              <a:endParaRPr lang="zh-CN" altLang="en-US" sz="4000" b="1" kern="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6" name="副标题 2"/>
            <p:cNvSpPr txBox="1">
              <a:spLocks/>
            </p:cNvSpPr>
            <p:nvPr/>
          </p:nvSpPr>
          <p:spPr>
            <a:xfrm>
              <a:off x="2779760" y="5070103"/>
              <a:ext cx="6574550" cy="1073676"/>
            </a:xfrm>
            <a:prstGeom prst="rect">
              <a:avLst/>
            </a:prstGeom>
          </p:spPr>
          <p:txBody>
            <a:bodyPr/>
            <a:lstStyle>
              <a:lvl1pPr marL="171450" indent="-171450" algn="l" rtl="0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itchFamily="34" charset="0"/>
                <a:buChar char="•"/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1pPr>
              <a:lvl2pPr marL="514350" indent="-171450" algn="l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itchFamily="34" charset="0"/>
                <a:buChar char="•"/>
                <a:defRPr sz="1800">
                  <a:solidFill>
                    <a:schemeClr val="tx1"/>
                  </a:solidFill>
                  <a:latin typeface="+mn-lt"/>
                  <a:ea typeface="+mn-ea"/>
                  <a:sym typeface="Arial" pitchFamily="34" charset="0"/>
                </a:defRPr>
              </a:lvl2pPr>
              <a:lvl3pPr marL="857250" indent="-171450" algn="l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itchFamily="34" charset="0"/>
                <a:buChar char="•"/>
                <a:defRPr sz="1500">
                  <a:solidFill>
                    <a:schemeClr val="tx1"/>
                  </a:solidFill>
                  <a:latin typeface="+mn-lt"/>
                  <a:ea typeface="+mn-ea"/>
                  <a:sym typeface="Arial" pitchFamily="34" charset="0"/>
                </a:defRPr>
              </a:lvl3pPr>
              <a:lvl4pPr marL="1200150" indent="-171450" algn="l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Arial" pitchFamily="34" charset="0"/>
                </a:defRPr>
              </a:lvl4pPr>
              <a:lvl5pPr marL="1543050" indent="-171450" algn="l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Arial" pitchFamily="34" charset="0"/>
                </a:defRPr>
              </a:lvl5pPr>
              <a:lvl6pPr marL="1885950" indent="-171450" algn="l" rtl="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Arial" pitchFamily="34" charset="0"/>
                </a:defRPr>
              </a:lvl6pPr>
              <a:lvl7pPr marL="2228850" indent="-171450" algn="l" rtl="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Arial" pitchFamily="34" charset="0"/>
                </a:defRPr>
              </a:lvl7pPr>
              <a:lvl8pPr marL="2571750" indent="-171450" algn="l" rtl="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Arial" pitchFamily="34" charset="0"/>
                </a:defRPr>
              </a:lvl8pPr>
              <a:lvl9pPr marL="2914650" indent="-171450" algn="l" rtl="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Arial" pitchFamily="34" charset="0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2400" b="1" kern="0" dirty="0">
                  <a:solidFill>
                    <a:schemeClr val="accent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南雄旅游局、广东联通联合出品</a:t>
              </a:r>
              <a:endParaRPr lang="en-US" altLang="zh-CN" sz="2400" b="1" kern="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0" indent="0" algn="ctr">
                <a:buNone/>
              </a:pPr>
              <a:r>
                <a:rPr lang="en-US" altLang="zh-CN" sz="2400" b="1" kern="0" dirty="0">
                  <a:solidFill>
                    <a:schemeClr val="accent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2018</a:t>
              </a:r>
              <a:r>
                <a:rPr lang="zh-CN" altLang="en-US" sz="2400" b="1" kern="0" dirty="0" smtClean="0">
                  <a:solidFill>
                    <a:schemeClr val="accent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年</a:t>
              </a:r>
              <a:r>
                <a:rPr lang="en-US" altLang="zh-CN" sz="2400" b="1" kern="0" dirty="0">
                  <a:solidFill>
                    <a:schemeClr val="accent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</a:t>
              </a:r>
              <a:r>
                <a:rPr lang="zh-CN" altLang="en-US" sz="2400" b="1" kern="0" dirty="0" smtClean="0">
                  <a:solidFill>
                    <a:schemeClr val="accent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月</a:t>
              </a:r>
              <a:endParaRPr lang="en-US" altLang="zh-CN" sz="2400" b="1" kern="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-31" y="1398734"/>
            <a:ext cx="12184216" cy="2376000"/>
            <a:chOff x="-31" y="1398734"/>
            <a:chExt cx="12184216" cy="2376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1" y="1398734"/>
              <a:ext cx="2508554" cy="23760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3878" y="1398734"/>
              <a:ext cx="3257496" cy="2376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8522" y="1398734"/>
              <a:ext cx="3325355" cy="237600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60114" y="1398734"/>
              <a:ext cx="3124071" cy="237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977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859691" y="4514058"/>
            <a:ext cx="10675815" cy="944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59692" y="3422891"/>
            <a:ext cx="10675815" cy="944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59693" y="2367207"/>
            <a:ext cx="10675815" cy="944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1779" y="1125863"/>
            <a:ext cx="1106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来南雄的省内游客使用交通工具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中汽车占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、火车占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 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、其它占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%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汽车仍是来南雄的主要交通工具，做好各大汽车站的乘车路线安排、乘车指引与服务仍然十分重要。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18763" y="2686092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汽车</a:t>
            </a:r>
            <a:r>
              <a:rPr lang="en-US" altLang="zh-CN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73.6%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18763" y="3812141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火车</a:t>
            </a:r>
            <a:r>
              <a:rPr lang="en-US" altLang="zh-CN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15.5%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18763" y="4810156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其它</a:t>
            </a:r>
            <a:r>
              <a:rPr lang="en-US" altLang="zh-CN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10.9%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36987" y="3717454"/>
            <a:ext cx="694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韶关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58.2%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，广州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23.5%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，深圳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5.7%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，佛山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4.9%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，东莞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2.7%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，其余各省份共占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5.1%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36987" y="2627431"/>
            <a:ext cx="694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韶关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56.2%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，广州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20.5%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，佛山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7.1%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，深圳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6.4%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，东莞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2.8%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，其余各省份共占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7.0%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36987" y="4770241"/>
            <a:ext cx="694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韶关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70.9%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，广州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14.6%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，深圳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5.4%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，佛山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3.7%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，东莞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1.5%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，其余各省份共占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3.9%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1387228" y="4569784"/>
            <a:ext cx="763035" cy="784727"/>
          </a:xfrm>
          <a:custGeom>
            <a:avLst/>
            <a:gdLst>
              <a:gd name="T0" fmla="*/ 160 w 185"/>
              <a:gd name="T1" fmla="*/ 64 h 190"/>
              <a:gd name="T2" fmla="*/ 160 w 185"/>
              <a:gd name="T3" fmla="*/ 24 h 190"/>
              <a:gd name="T4" fmla="*/ 38 w 185"/>
              <a:gd name="T5" fmla="*/ 24 h 190"/>
              <a:gd name="T6" fmla="*/ 7 w 185"/>
              <a:gd name="T7" fmla="*/ 44 h 190"/>
              <a:gd name="T8" fmla="*/ 39 w 185"/>
              <a:gd name="T9" fmla="*/ 64 h 190"/>
              <a:gd name="T10" fmla="*/ 160 w 185"/>
              <a:gd name="T11" fmla="*/ 64 h 190"/>
              <a:gd name="T12" fmla="*/ 100 w 185"/>
              <a:gd name="T13" fmla="*/ 0 h 190"/>
              <a:gd name="T14" fmla="*/ 88 w 185"/>
              <a:gd name="T15" fmla="*/ 0 h 190"/>
              <a:gd name="T16" fmla="*/ 88 w 185"/>
              <a:gd name="T17" fmla="*/ 20 h 190"/>
              <a:gd name="T18" fmla="*/ 100 w 185"/>
              <a:gd name="T19" fmla="*/ 20 h 190"/>
              <a:gd name="T20" fmla="*/ 100 w 185"/>
              <a:gd name="T21" fmla="*/ 0 h 190"/>
              <a:gd name="T22" fmla="*/ 100 w 185"/>
              <a:gd name="T23" fmla="*/ 168 h 190"/>
              <a:gd name="T24" fmla="*/ 100 w 185"/>
              <a:gd name="T25" fmla="*/ 116 h 190"/>
              <a:gd name="T26" fmla="*/ 88 w 185"/>
              <a:gd name="T27" fmla="*/ 116 h 190"/>
              <a:gd name="T28" fmla="*/ 88 w 185"/>
              <a:gd name="T29" fmla="*/ 168 h 190"/>
              <a:gd name="T30" fmla="*/ 100 w 185"/>
              <a:gd name="T31" fmla="*/ 168 h 190"/>
              <a:gd name="T32" fmla="*/ 121 w 185"/>
              <a:gd name="T33" fmla="*/ 132 h 190"/>
              <a:gd name="T34" fmla="*/ 120 w 185"/>
              <a:gd name="T35" fmla="*/ 143 h 190"/>
              <a:gd name="T36" fmla="*/ 160 w 185"/>
              <a:gd name="T37" fmla="*/ 160 h 190"/>
              <a:gd name="T38" fmla="*/ 92 w 185"/>
              <a:gd name="T39" fmla="*/ 180 h 190"/>
              <a:gd name="T40" fmla="*/ 24 w 185"/>
              <a:gd name="T41" fmla="*/ 160 h 190"/>
              <a:gd name="T42" fmla="*/ 64 w 185"/>
              <a:gd name="T43" fmla="*/ 143 h 190"/>
              <a:gd name="T44" fmla="*/ 63 w 185"/>
              <a:gd name="T45" fmla="*/ 132 h 190"/>
              <a:gd name="T46" fmla="*/ 0 w 185"/>
              <a:gd name="T47" fmla="*/ 160 h 190"/>
              <a:gd name="T48" fmla="*/ 92 w 185"/>
              <a:gd name="T49" fmla="*/ 190 h 190"/>
              <a:gd name="T50" fmla="*/ 185 w 185"/>
              <a:gd name="T51" fmla="*/ 160 h 190"/>
              <a:gd name="T52" fmla="*/ 121 w 185"/>
              <a:gd name="T53" fmla="*/ 132 h 190"/>
              <a:gd name="T54" fmla="*/ 160 w 185"/>
              <a:gd name="T55" fmla="*/ 92 h 190"/>
              <a:gd name="T56" fmla="*/ 128 w 185"/>
              <a:gd name="T57" fmla="*/ 72 h 190"/>
              <a:gd name="T58" fmla="*/ 48 w 185"/>
              <a:gd name="T59" fmla="*/ 72 h 190"/>
              <a:gd name="T60" fmla="*/ 48 w 185"/>
              <a:gd name="T61" fmla="*/ 112 h 190"/>
              <a:gd name="T62" fmla="*/ 128 w 185"/>
              <a:gd name="T63" fmla="*/ 112 h 190"/>
              <a:gd name="T64" fmla="*/ 160 w 185"/>
              <a:gd name="T65" fmla="*/ 9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5" h="190">
                <a:moveTo>
                  <a:pt x="160" y="64"/>
                </a:moveTo>
                <a:cubicBezTo>
                  <a:pt x="160" y="24"/>
                  <a:pt x="160" y="24"/>
                  <a:pt x="160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7" y="44"/>
                  <a:pt x="7" y="44"/>
                  <a:pt x="7" y="44"/>
                </a:cubicBezTo>
                <a:cubicBezTo>
                  <a:pt x="39" y="64"/>
                  <a:pt x="39" y="64"/>
                  <a:pt x="39" y="64"/>
                </a:cubicBezTo>
                <a:lnTo>
                  <a:pt x="160" y="64"/>
                </a:lnTo>
                <a:close/>
                <a:moveTo>
                  <a:pt x="100" y="0"/>
                </a:moveTo>
                <a:cubicBezTo>
                  <a:pt x="88" y="0"/>
                  <a:pt x="88" y="0"/>
                  <a:pt x="88" y="0"/>
                </a:cubicBezTo>
                <a:cubicBezTo>
                  <a:pt x="88" y="20"/>
                  <a:pt x="88" y="20"/>
                  <a:pt x="88" y="20"/>
                </a:cubicBezTo>
                <a:cubicBezTo>
                  <a:pt x="100" y="20"/>
                  <a:pt x="100" y="20"/>
                  <a:pt x="100" y="20"/>
                </a:cubicBezTo>
                <a:lnTo>
                  <a:pt x="100" y="0"/>
                </a:lnTo>
                <a:close/>
                <a:moveTo>
                  <a:pt x="100" y="168"/>
                </a:moveTo>
                <a:cubicBezTo>
                  <a:pt x="100" y="116"/>
                  <a:pt x="100" y="116"/>
                  <a:pt x="100" y="116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68"/>
                  <a:pt x="88" y="168"/>
                  <a:pt x="88" y="168"/>
                </a:cubicBezTo>
                <a:lnTo>
                  <a:pt x="100" y="168"/>
                </a:lnTo>
                <a:close/>
                <a:moveTo>
                  <a:pt x="121" y="132"/>
                </a:moveTo>
                <a:cubicBezTo>
                  <a:pt x="120" y="143"/>
                  <a:pt x="120" y="143"/>
                  <a:pt x="120" y="143"/>
                </a:cubicBezTo>
                <a:cubicBezTo>
                  <a:pt x="142" y="146"/>
                  <a:pt x="160" y="153"/>
                  <a:pt x="160" y="160"/>
                </a:cubicBezTo>
                <a:cubicBezTo>
                  <a:pt x="160" y="171"/>
                  <a:pt x="126" y="180"/>
                  <a:pt x="92" y="180"/>
                </a:cubicBezTo>
                <a:cubicBezTo>
                  <a:pt x="59" y="180"/>
                  <a:pt x="24" y="171"/>
                  <a:pt x="24" y="160"/>
                </a:cubicBezTo>
                <a:cubicBezTo>
                  <a:pt x="24" y="153"/>
                  <a:pt x="42" y="146"/>
                  <a:pt x="64" y="143"/>
                </a:cubicBezTo>
                <a:cubicBezTo>
                  <a:pt x="63" y="132"/>
                  <a:pt x="63" y="132"/>
                  <a:pt x="63" y="132"/>
                </a:cubicBezTo>
                <a:cubicBezTo>
                  <a:pt x="26" y="136"/>
                  <a:pt x="0" y="147"/>
                  <a:pt x="0" y="160"/>
                </a:cubicBezTo>
                <a:cubicBezTo>
                  <a:pt x="0" y="177"/>
                  <a:pt x="41" y="190"/>
                  <a:pt x="92" y="190"/>
                </a:cubicBezTo>
                <a:cubicBezTo>
                  <a:pt x="143" y="190"/>
                  <a:pt x="185" y="177"/>
                  <a:pt x="185" y="160"/>
                </a:cubicBezTo>
                <a:cubicBezTo>
                  <a:pt x="185" y="147"/>
                  <a:pt x="158" y="136"/>
                  <a:pt x="121" y="132"/>
                </a:cubicBezTo>
                <a:close/>
                <a:moveTo>
                  <a:pt x="160" y="92"/>
                </a:moveTo>
                <a:cubicBezTo>
                  <a:pt x="128" y="72"/>
                  <a:pt x="128" y="72"/>
                  <a:pt x="128" y="72"/>
                </a:cubicBezTo>
                <a:cubicBezTo>
                  <a:pt x="48" y="72"/>
                  <a:pt x="48" y="72"/>
                  <a:pt x="48" y="72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128" y="112"/>
                  <a:pt x="128" y="112"/>
                  <a:pt x="128" y="112"/>
                </a:cubicBezTo>
                <a:lnTo>
                  <a:pt x="160" y="92"/>
                </a:ln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30"/>
          <p:cNvSpPr>
            <a:spLocks noEditPoints="1"/>
          </p:cNvSpPr>
          <p:nvPr/>
        </p:nvSpPr>
        <p:spPr bwMode="auto">
          <a:xfrm>
            <a:off x="1358518" y="3537825"/>
            <a:ext cx="820454" cy="821730"/>
          </a:xfrm>
          <a:custGeom>
            <a:avLst/>
            <a:gdLst>
              <a:gd name="T0" fmla="*/ 86 w 199"/>
              <a:gd name="T1" fmla="*/ 44 h 199"/>
              <a:gd name="T2" fmla="*/ 112 w 199"/>
              <a:gd name="T3" fmla="*/ 44 h 199"/>
              <a:gd name="T4" fmla="*/ 116 w 199"/>
              <a:gd name="T5" fmla="*/ 41 h 199"/>
              <a:gd name="T6" fmla="*/ 116 w 199"/>
              <a:gd name="T7" fmla="*/ 39 h 199"/>
              <a:gd name="T8" fmla="*/ 112 w 199"/>
              <a:gd name="T9" fmla="*/ 36 h 199"/>
              <a:gd name="T10" fmla="*/ 86 w 199"/>
              <a:gd name="T11" fmla="*/ 36 h 199"/>
              <a:gd name="T12" fmla="*/ 82 w 199"/>
              <a:gd name="T13" fmla="*/ 36 h 199"/>
              <a:gd name="T14" fmla="*/ 82 w 199"/>
              <a:gd name="T15" fmla="*/ 41 h 199"/>
              <a:gd name="T16" fmla="*/ 86 w 199"/>
              <a:gd name="T17" fmla="*/ 44 h 199"/>
              <a:gd name="T18" fmla="*/ 71 w 199"/>
              <a:gd name="T19" fmla="*/ 122 h 199"/>
              <a:gd name="T20" fmla="*/ 61 w 199"/>
              <a:gd name="T21" fmla="*/ 132 h 199"/>
              <a:gd name="T22" fmla="*/ 71 w 199"/>
              <a:gd name="T23" fmla="*/ 142 h 199"/>
              <a:gd name="T24" fmla="*/ 81 w 199"/>
              <a:gd name="T25" fmla="*/ 132 h 199"/>
              <a:gd name="T26" fmla="*/ 71 w 199"/>
              <a:gd name="T27" fmla="*/ 122 h 199"/>
              <a:gd name="T28" fmla="*/ 99 w 199"/>
              <a:gd name="T29" fmla="*/ 0 h 199"/>
              <a:gd name="T30" fmla="*/ 0 w 199"/>
              <a:gd name="T31" fmla="*/ 100 h 199"/>
              <a:gd name="T32" fmla="*/ 99 w 199"/>
              <a:gd name="T33" fmla="*/ 199 h 199"/>
              <a:gd name="T34" fmla="*/ 199 w 199"/>
              <a:gd name="T35" fmla="*/ 100 h 199"/>
              <a:gd name="T36" fmla="*/ 99 w 199"/>
              <a:gd name="T37" fmla="*/ 0 h 199"/>
              <a:gd name="T38" fmla="*/ 108 w 199"/>
              <a:gd name="T39" fmla="*/ 12 h 199"/>
              <a:gd name="T40" fmla="*/ 115 w 199"/>
              <a:gd name="T41" fmla="*/ 19 h 199"/>
              <a:gd name="T42" fmla="*/ 108 w 199"/>
              <a:gd name="T43" fmla="*/ 26 h 199"/>
              <a:gd name="T44" fmla="*/ 101 w 199"/>
              <a:gd name="T45" fmla="*/ 19 h 199"/>
              <a:gd name="T46" fmla="*/ 108 w 199"/>
              <a:gd name="T47" fmla="*/ 12 h 199"/>
              <a:gd name="T48" fmla="*/ 90 w 199"/>
              <a:gd name="T49" fmla="*/ 12 h 199"/>
              <a:gd name="T50" fmla="*/ 97 w 199"/>
              <a:gd name="T51" fmla="*/ 19 h 199"/>
              <a:gd name="T52" fmla="*/ 90 w 199"/>
              <a:gd name="T53" fmla="*/ 26 h 199"/>
              <a:gd name="T54" fmla="*/ 83 w 199"/>
              <a:gd name="T55" fmla="*/ 19 h 199"/>
              <a:gd name="T56" fmla="*/ 90 w 199"/>
              <a:gd name="T57" fmla="*/ 12 h 199"/>
              <a:gd name="T58" fmla="*/ 151 w 199"/>
              <a:gd name="T59" fmla="*/ 132 h 199"/>
              <a:gd name="T60" fmla="*/ 132 w 199"/>
              <a:gd name="T61" fmla="*/ 154 h 199"/>
              <a:gd name="T62" fmla="*/ 149 w 199"/>
              <a:gd name="T63" fmla="*/ 176 h 199"/>
              <a:gd name="T64" fmla="*/ 134 w 199"/>
              <a:gd name="T65" fmla="*/ 176 h 199"/>
              <a:gd name="T66" fmla="*/ 125 w 199"/>
              <a:gd name="T67" fmla="*/ 164 h 199"/>
              <a:gd name="T68" fmla="*/ 73 w 199"/>
              <a:gd name="T69" fmla="*/ 164 h 199"/>
              <a:gd name="T70" fmla="*/ 64 w 199"/>
              <a:gd name="T71" fmla="*/ 176 h 199"/>
              <a:gd name="T72" fmla="*/ 49 w 199"/>
              <a:gd name="T73" fmla="*/ 176 h 199"/>
              <a:gd name="T74" fmla="*/ 66 w 199"/>
              <a:gd name="T75" fmla="*/ 154 h 199"/>
              <a:gd name="T76" fmla="*/ 47 w 199"/>
              <a:gd name="T77" fmla="*/ 132 h 199"/>
              <a:gd name="T78" fmla="*/ 47 w 199"/>
              <a:gd name="T79" fmla="*/ 50 h 199"/>
              <a:gd name="T80" fmla="*/ 71 w 199"/>
              <a:gd name="T81" fmla="*/ 27 h 199"/>
              <a:gd name="T82" fmla="*/ 99 w 199"/>
              <a:gd name="T83" fmla="*/ 27 h 199"/>
              <a:gd name="T84" fmla="*/ 127 w 199"/>
              <a:gd name="T85" fmla="*/ 27 h 199"/>
              <a:gd name="T86" fmla="*/ 151 w 199"/>
              <a:gd name="T87" fmla="*/ 50 h 199"/>
              <a:gd name="T88" fmla="*/ 151 w 199"/>
              <a:gd name="T89" fmla="*/ 132 h 199"/>
              <a:gd name="T90" fmla="*/ 126 w 199"/>
              <a:gd name="T91" fmla="*/ 52 h 199"/>
              <a:gd name="T92" fmla="*/ 72 w 199"/>
              <a:gd name="T93" fmla="*/ 52 h 199"/>
              <a:gd name="T94" fmla="*/ 59 w 199"/>
              <a:gd name="T95" fmla="*/ 64 h 199"/>
              <a:gd name="T96" fmla="*/ 59 w 199"/>
              <a:gd name="T97" fmla="*/ 78 h 199"/>
              <a:gd name="T98" fmla="*/ 72 w 199"/>
              <a:gd name="T99" fmla="*/ 88 h 199"/>
              <a:gd name="T100" fmla="*/ 126 w 199"/>
              <a:gd name="T101" fmla="*/ 88 h 199"/>
              <a:gd name="T102" fmla="*/ 139 w 199"/>
              <a:gd name="T103" fmla="*/ 78 h 199"/>
              <a:gd name="T104" fmla="*/ 139 w 199"/>
              <a:gd name="T105" fmla="*/ 64 h 199"/>
              <a:gd name="T106" fmla="*/ 126 w 199"/>
              <a:gd name="T107" fmla="*/ 52 h 199"/>
              <a:gd name="T108" fmla="*/ 126 w 199"/>
              <a:gd name="T109" fmla="*/ 122 h 199"/>
              <a:gd name="T110" fmla="*/ 116 w 199"/>
              <a:gd name="T111" fmla="*/ 132 h 199"/>
              <a:gd name="T112" fmla="*/ 126 w 199"/>
              <a:gd name="T113" fmla="*/ 142 h 199"/>
              <a:gd name="T114" fmla="*/ 136 w 199"/>
              <a:gd name="T115" fmla="*/ 132 h 199"/>
              <a:gd name="T116" fmla="*/ 126 w 199"/>
              <a:gd name="T117" fmla="*/ 122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99" h="199">
                <a:moveTo>
                  <a:pt x="86" y="44"/>
                </a:moveTo>
                <a:cubicBezTo>
                  <a:pt x="112" y="44"/>
                  <a:pt x="112" y="44"/>
                  <a:pt x="112" y="44"/>
                </a:cubicBezTo>
                <a:cubicBezTo>
                  <a:pt x="114" y="44"/>
                  <a:pt x="116" y="43"/>
                  <a:pt x="116" y="41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37"/>
                  <a:pt x="114" y="36"/>
                  <a:pt x="112" y="36"/>
                </a:cubicBezTo>
                <a:cubicBezTo>
                  <a:pt x="86" y="36"/>
                  <a:pt x="86" y="36"/>
                  <a:pt x="86" y="36"/>
                </a:cubicBezTo>
                <a:cubicBezTo>
                  <a:pt x="84" y="36"/>
                  <a:pt x="82" y="34"/>
                  <a:pt x="82" y="36"/>
                </a:cubicBezTo>
                <a:cubicBezTo>
                  <a:pt x="82" y="41"/>
                  <a:pt x="82" y="41"/>
                  <a:pt x="82" y="41"/>
                </a:cubicBezTo>
                <a:cubicBezTo>
                  <a:pt x="82" y="43"/>
                  <a:pt x="84" y="44"/>
                  <a:pt x="86" y="44"/>
                </a:cubicBezTo>
                <a:close/>
                <a:moveTo>
                  <a:pt x="71" y="122"/>
                </a:moveTo>
                <a:cubicBezTo>
                  <a:pt x="66" y="122"/>
                  <a:pt x="61" y="126"/>
                  <a:pt x="61" y="132"/>
                </a:cubicBezTo>
                <a:cubicBezTo>
                  <a:pt x="61" y="137"/>
                  <a:pt x="66" y="142"/>
                  <a:pt x="71" y="142"/>
                </a:cubicBezTo>
                <a:cubicBezTo>
                  <a:pt x="77" y="142"/>
                  <a:pt x="81" y="137"/>
                  <a:pt x="81" y="132"/>
                </a:cubicBezTo>
                <a:cubicBezTo>
                  <a:pt x="81" y="126"/>
                  <a:pt x="77" y="122"/>
                  <a:pt x="71" y="122"/>
                </a:cubicBezTo>
                <a:close/>
                <a:moveTo>
                  <a:pt x="99" y="0"/>
                </a:moveTo>
                <a:cubicBezTo>
                  <a:pt x="44" y="0"/>
                  <a:pt x="0" y="45"/>
                  <a:pt x="0" y="100"/>
                </a:cubicBezTo>
                <a:cubicBezTo>
                  <a:pt x="0" y="155"/>
                  <a:pt x="44" y="199"/>
                  <a:pt x="99" y="199"/>
                </a:cubicBezTo>
                <a:cubicBezTo>
                  <a:pt x="154" y="199"/>
                  <a:pt x="199" y="155"/>
                  <a:pt x="199" y="100"/>
                </a:cubicBezTo>
                <a:cubicBezTo>
                  <a:pt x="199" y="45"/>
                  <a:pt x="154" y="0"/>
                  <a:pt x="99" y="0"/>
                </a:cubicBezTo>
                <a:close/>
                <a:moveTo>
                  <a:pt x="108" y="12"/>
                </a:moveTo>
                <a:cubicBezTo>
                  <a:pt x="112" y="12"/>
                  <a:pt x="115" y="15"/>
                  <a:pt x="115" y="19"/>
                </a:cubicBezTo>
                <a:cubicBezTo>
                  <a:pt x="115" y="23"/>
                  <a:pt x="112" y="26"/>
                  <a:pt x="108" y="26"/>
                </a:cubicBezTo>
                <a:cubicBezTo>
                  <a:pt x="104" y="26"/>
                  <a:pt x="101" y="23"/>
                  <a:pt x="101" y="19"/>
                </a:cubicBezTo>
                <a:cubicBezTo>
                  <a:pt x="101" y="15"/>
                  <a:pt x="104" y="12"/>
                  <a:pt x="108" y="12"/>
                </a:cubicBezTo>
                <a:close/>
                <a:moveTo>
                  <a:pt x="90" y="12"/>
                </a:moveTo>
                <a:cubicBezTo>
                  <a:pt x="94" y="12"/>
                  <a:pt x="97" y="15"/>
                  <a:pt x="97" y="19"/>
                </a:cubicBezTo>
                <a:cubicBezTo>
                  <a:pt x="97" y="23"/>
                  <a:pt x="94" y="26"/>
                  <a:pt x="90" y="26"/>
                </a:cubicBezTo>
                <a:cubicBezTo>
                  <a:pt x="86" y="26"/>
                  <a:pt x="83" y="23"/>
                  <a:pt x="83" y="19"/>
                </a:cubicBezTo>
                <a:cubicBezTo>
                  <a:pt x="83" y="15"/>
                  <a:pt x="86" y="12"/>
                  <a:pt x="90" y="12"/>
                </a:cubicBezTo>
                <a:close/>
                <a:moveTo>
                  <a:pt x="151" y="132"/>
                </a:moveTo>
                <a:cubicBezTo>
                  <a:pt x="151" y="143"/>
                  <a:pt x="141" y="152"/>
                  <a:pt x="132" y="154"/>
                </a:cubicBezTo>
                <a:cubicBezTo>
                  <a:pt x="149" y="176"/>
                  <a:pt x="149" y="176"/>
                  <a:pt x="149" y="176"/>
                </a:cubicBezTo>
                <a:cubicBezTo>
                  <a:pt x="134" y="176"/>
                  <a:pt x="134" y="176"/>
                  <a:pt x="134" y="176"/>
                </a:cubicBezTo>
                <a:cubicBezTo>
                  <a:pt x="125" y="164"/>
                  <a:pt x="125" y="164"/>
                  <a:pt x="125" y="164"/>
                </a:cubicBezTo>
                <a:cubicBezTo>
                  <a:pt x="73" y="164"/>
                  <a:pt x="73" y="164"/>
                  <a:pt x="73" y="164"/>
                </a:cubicBezTo>
                <a:cubicBezTo>
                  <a:pt x="64" y="176"/>
                  <a:pt x="64" y="176"/>
                  <a:pt x="64" y="176"/>
                </a:cubicBezTo>
                <a:cubicBezTo>
                  <a:pt x="49" y="176"/>
                  <a:pt x="49" y="176"/>
                  <a:pt x="49" y="176"/>
                </a:cubicBezTo>
                <a:cubicBezTo>
                  <a:pt x="66" y="154"/>
                  <a:pt x="66" y="154"/>
                  <a:pt x="66" y="154"/>
                </a:cubicBezTo>
                <a:cubicBezTo>
                  <a:pt x="57" y="152"/>
                  <a:pt x="47" y="143"/>
                  <a:pt x="47" y="132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39"/>
                  <a:pt x="58" y="27"/>
                  <a:pt x="71" y="27"/>
                </a:cubicBezTo>
                <a:cubicBezTo>
                  <a:pt x="99" y="27"/>
                  <a:pt x="99" y="27"/>
                  <a:pt x="99" y="27"/>
                </a:cubicBezTo>
                <a:cubicBezTo>
                  <a:pt x="127" y="27"/>
                  <a:pt x="127" y="27"/>
                  <a:pt x="127" y="27"/>
                </a:cubicBezTo>
                <a:cubicBezTo>
                  <a:pt x="140" y="27"/>
                  <a:pt x="151" y="39"/>
                  <a:pt x="151" y="50"/>
                </a:cubicBezTo>
                <a:lnTo>
                  <a:pt x="151" y="132"/>
                </a:lnTo>
                <a:close/>
                <a:moveTo>
                  <a:pt x="126" y="52"/>
                </a:moveTo>
                <a:cubicBezTo>
                  <a:pt x="72" y="52"/>
                  <a:pt x="72" y="52"/>
                  <a:pt x="72" y="52"/>
                </a:cubicBezTo>
                <a:cubicBezTo>
                  <a:pt x="65" y="52"/>
                  <a:pt x="59" y="58"/>
                  <a:pt x="59" y="64"/>
                </a:cubicBezTo>
                <a:cubicBezTo>
                  <a:pt x="59" y="78"/>
                  <a:pt x="59" y="78"/>
                  <a:pt x="59" y="78"/>
                </a:cubicBezTo>
                <a:cubicBezTo>
                  <a:pt x="59" y="85"/>
                  <a:pt x="66" y="88"/>
                  <a:pt x="72" y="88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32" y="88"/>
                  <a:pt x="139" y="85"/>
                  <a:pt x="139" y="78"/>
                </a:cubicBezTo>
                <a:cubicBezTo>
                  <a:pt x="139" y="64"/>
                  <a:pt x="139" y="64"/>
                  <a:pt x="139" y="64"/>
                </a:cubicBezTo>
                <a:cubicBezTo>
                  <a:pt x="139" y="58"/>
                  <a:pt x="133" y="52"/>
                  <a:pt x="126" y="52"/>
                </a:cubicBezTo>
                <a:close/>
                <a:moveTo>
                  <a:pt x="126" y="122"/>
                </a:moveTo>
                <a:cubicBezTo>
                  <a:pt x="121" y="122"/>
                  <a:pt x="116" y="126"/>
                  <a:pt x="116" y="132"/>
                </a:cubicBezTo>
                <a:cubicBezTo>
                  <a:pt x="116" y="137"/>
                  <a:pt x="121" y="142"/>
                  <a:pt x="126" y="142"/>
                </a:cubicBezTo>
                <a:cubicBezTo>
                  <a:pt x="132" y="142"/>
                  <a:pt x="136" y="137"/>
                  <a:pt x="136" y="132"/>
                </a:cubicBezTo>
                <a:cubicBezTo>
                  <a:pt x="136" y="126"/>
                  <a:pt x="132" y="122"/>
                  <a:pt x="126" y="122"/>
                </a:cubicBez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32"/>
          <p:cNvSpPr>
            <a:spLocks noEditPoints="1"/>
          </p:cNvSpPr>
          <p:nvPr/>
        </p:nvSpPr>
        <p:spPr bwMode="auto">
          <a:xfrm>
            <a:off x="1324705" y="2465254"/>
            <a:ext cx="825558" cy="825558"/>
          </a:xfrm>
          <a:custGeom>
            <a:avLst/>
            <a:gdLst>
              <a:gd name="T0" fmla="*/ 81 w 200"/>
              <a:gd name="T1" fmla="*/ 52 h 200"/>
              <a:gd name="T2" fmla="*/ 124 w 200"/>
              <a:gd name="T3" fmla="*/ 52 h 200"/>
              <a:gd name="T4" fmla="*/ 124 w 200"/>
              <a:gd name="T5" fmla="*/ 48 h 200"/>
              <a:gd name="T6" fmla="*/ 81 w 200"/>
              <a:gd name="T7" fmla="*/ 48 h 200"/>
              <a:gd name="T8" fmla="*/ 81 w 200"/>
              <a:gd name="T9" fmla="*/ 52 h 200"/>
              <a:gd name="T10" fmla="*/ 64 w 200"/>
              <a:gd name="T11" fmla="*/ 100 h 200"/>
              <a:gd name="T12" fmla="*/ 141 w 200"/>
              <a:gd name="T13" fmla="*/ 100 h 200"/>
              <a:gd name="T14" fmla="*/ 145 w 200"/>
              <a:gd name="T15" fmla="*/ 94 h 200"/>
              <a:gd name="T16" fmla="*/ 141 w 200"/>
              <a:gd name="T17" fmla="*/ 66 h 200"/>
              <a:gd name="T18" fmla="*/ 135 w 200"/>
              <a:gd name="T19" fmla="*/ 60 h 200"/>
              <a:gd name="T20" fmla="*/ 70 w 200"/>
              <a:gd name="T21" fmla="*/ 60 h 200"/>
              <a:gd name="T22" fmla="*/ 64 w 200"/>
              <a:gd name="T23" fmla="*/ 66 h 200"/>
              <a:gd name="T24" fmla="*/ 60 w 200"/>
              <a:gd name="T25" fmla="*/ 94 h 200"/>
              <a:gd name="T26" fmla="*/ 64 w 200"/>
              <a:gd name="T27" fmla="*/ 100 h 200"/>
              <a:gd name="T28" fmla="*/ 100 w 200"/>
              <a:gd name="T29" fmla="*/ 0 h 200"/>
              <a:gd name="T30" fmla="*/ 0 w 200"/>
              <a:gd name="T31" fmla="*/ 100 h 200"/>
              <a:gd name="T32" fmla="*/ 100 w 200"/>
              <a:gd name="T33" fmla="*/ 200 h 200"/>
              <a:gd name="T34" fmla="*/ 200 w 200"/>
              <a:gd name="T35" fmla="*/ 100 h 200"/>
              <a:gd name="T36" fmla="*/ 100 w 200"/>
              <a:gd name="T37" fmla="*/ 0 h 200"/>
              <a:gd name="T38" fmla="*/ 103 w 200"/>
              <a:gd name="T39" fmla="*/ 38 h 200"/>
              <a:gd name="T40" fmla="*/ 102 w 200"/>
              <a:gd name="T41" fmla="*/ 38 h 200"/>
              <a:gd name="T42" fmla="*/ 102 w 200"/>
              <a:gd name="T43" fmla="*/ 38 h 200"/>
              <a:gd name="T44" fmla="*/ 103 w 200"/>
              <a:gd name="T45" fmla="*/ 38 h 200"/>
              <a:gd name="T46" fmla="*/ 156 w 200"/>
              <a:gd name="T47" fmla="*/ 148 h 200"/>
              <a:gd name="T48" fmla="*/ 146 w 200"/>
              <a:gd name="T49" fmla="*/ 148 h 200"/>
              <a:gd name="T50" fmla="*/ 146 w 200"/>
              <a:gd name="T51" fmla="*/ 157 h 200"/>
              <a:gd name="T52" fmla="*/ 131 w 200"/>
              <a:gd name="T53" fmla="*/ 157 h 200"/>
              <a:gd name="T54" fmla="*/ 131 w 200"/>
              <a:gd name="T55" fmla="*/ 148 h 200"/>
              <a:gd name="T56" fmla="*/ 74 w 200"/>
              <a:gd name="T57" fmla="*/ 148 h 200"/>
              <a:gd name="T58" fmla="*/ 74 w 200"/>
              <a:gd name="T59" fmla="*/ 157 h 200"/>
              <a:gd name="T60" fmla="*/ 59 w 200"/>
              <a:gd name="T61" fmla="*/ 157 h 200"/>
              <a:gd name="T62" fmla="*/ 59 w 200"/>
              <a:gd name="T63" fmla="*/ 148 h 200"/>
              <a:gd name="T64" fmla="*/ 48 w 200"/>
              <a:gd name="T65" fmla="*/ 148 h 200"/>
              <a:gd name="T66" fmla="*/ 48 w 200"/>
              <a:gd name="T67" fmla="*/ 95 h 200"/>
              <a:gd name="T68" fmla="*/ 54 w 200"/>
              <a:gd name="T69" fmla="*/ 57 h 200"/>
              <a:gd name="T70" fmla="*/ 68 w 200"/>
              <a:gd name="T71" fmla="*/ 44 h 200"/>
              <a:gd name="T72" fmla="*/ 102 w 200"/>
              <a:gd name="T73" fmla="*/ 38 h 200"/>
              <a:gd name="T74" fmla="*/ 137 w 200"/>
              <a:gd name="T75" fmla="*/ 44 h 200"/>
              <a:gd name="T76" fmla="*/ 151 w 200"/>
              <a:gd name="T77" fmla="*/ 57 h 200"/>
              <a:gd name="T78" fmla="*/ 156 w 200"/>
              <a:gd name="T79" fmla="*/ 95 h 200"/>
              <a:gd name="T80" fmla="*/ 156 w 200"/>
              <a:gd name="T81" fmla="*/ 148 h 200"/>
              <a:gd name="T82" fmla="*/ 73 w 200"/>
              <a:gd name="T83" fmla="*/ 120 h 200"/>
              <a:gd name="T84" fmla="*/ 61 w 200"/>
              <a:gd name="T85" fmla="*/ 120 h 200"/>
              <a:gd name="T86" fmla="*/ 56 w 200"/>
              <a:gd name="T87" fmla="*/ 123 h 200"/>
              <a:gd name="T88" fmla="*/ 56 w 200"/>
              <a:gd name="T89" fmla="*/ 129 h 200"/>
              <a:gd name="T90" fmla="*/ 61 w 200"/>
              <a:gd name="T91" fmla="*/ 132 h 200"/>
              <a:gd name="T92" fmla="*/ 73 w 200"/>
              <a:gd name="T93" fmla="*/ 132 h 200"/>
              <a:gd name="T94" fmla="*/ 76 w 200"/>
              <a:gd name="T95" fmla="*/ 129 h 200"/>
              <a:gd name="T96" fmla="*/ 76 w 200"/>
              <a:gd name="T97" fmla="*/ 123 h 200"/>
              <a:gd name="T98" fmla="*/ 73 w 200"/>
              <a:gd name="T99" fmla="*/ 120 h 200"/>
              <a:gd name="T100" fmla="*/ 144 w 200"/>
              <a:gd name="T101" fmla="*/ 120 h 200"/>
              <a:gd name="T102" fmla="*/ 132 w 200"/>
              <a:gd name="T103" fmla="*/ 120 h 200"/>
              <a:gd name="T104" fmla="*/ 128 w 200"/>
              <a:gd name="T105" fmla="*/ 123 h 200"/>
              <a:gd name="T106" fmla="*/ 128 w 200"/>
              <a:gd name="T107" fmla="*/ 129 h 200"/>
              <a:gd name="T108" fmla="*/ 132 w 200"/>
              <a:gd name="T109" fmla="*/ 132 h 200"/>
              <a:gd name="T110" fmla="*/ 144 w 200"/>
              <a:gd name="T111" fmla="*/ 132 h 200"/>
              <a:gd name="T112" fmla="*/ 148 w 200"/>
              <a:gd name="T113" fmla="*/ 129 h 200"/>
              <a:gd name="T114" fmla="*/ 148 w 200"/>
              <a:gd name="T115" fmla="*/ 123 h 200"/>
              <a:gd name="T116" fmla="*/ 144 w 200"/>
              <a:gd name="T117" fmla="*/ 12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0" h="200">
                <a:moveTo>
                  <a:pt x="81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8" y="52"/>
                  <a:pt x="128" y="48"/>
                  <a:pt x="124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77" y="48"/>
                  <a:pt x="77" y="52"/>
                  <a:pt x="81" y="52"/>
                </a:cubicBezTo>
                <a:close/>
                <a:moveTo>
                  <a:pt x="64" y="100"/>
                </a:moveTo>
                <a:cubicBezTo>
                  <a:pt x="141" y="100"/>
                  <a:pt x="141" y="100"/>
                  <a:pt x="141" y="100"/>
                </a:cubicBezTo>
                <a:cubicBezTo>
                  <a:pt x="145" y="100"/>
                  <a:pt x="145" y="97"/>
                  <a:pt x="145" y="94"/>
                </a:cubicBezTo>
                <a:cubicBezTo>
                  <a:pt x="141" y="66"/>
                  <a:pt x="141" y="66"/>
                  <a:pt x="141" y="66"/>
                </a:cubicBezTo>
                <a:cubicBezTo>
                  <a:pt x="141" y="62"/>
                  <a:pt x="139" y="60"/>
                  <a:pt x="135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65" y="60"/>
                  <a:pt x="64" y="62"/>
                  <a:pt x="64" y="66"/>
                </a:cubicBezTo>
                <a:cubicBezTo>
                  <a:pt x="60" y="94"/>
                  <a:pt x="60" y="94"/>
                  <a:pt x="60" y="94"/>
                </a:cubicBezTo>
                <a:cubicBezTo>
                  <a:pt x="59" y="97"/>
                  <a:pt x="60" y="100"/>
                  <a:pt x="64" y="100"/>
                </a:cubicBezTo>
                <a:close/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45"/>
                  <a:pt x="155" y="0"/>
                  <a:pt x="100" y="0"/>
                </a:cubicBezTo>
                <a:close/>
                <a:moveTo>
                  <a:pt x="103" y="38"/>
                </a:moveTo>
                <a:cubicBezTo>
                  <a:pt x="103" y="38"/>
                  <a:pt x="103" y="38"/>
                  <a:pt x="102" y="38"/>
                </a:cubicBezTo>
                <a:cubicBezTo>
                  <a:pt x="102" y="38"/>
                  <a:pt x="102" y="38"/>
                  <a:pt x="102" y="38"/>
                </a:cubicBezTo>
                <a:lnTo>
                  <a:pt x="103" y="38"/>
                </a:lnTo>
                <a:close/>
                <a:moveTo>
                  <a:pt x="156" y="148"/>
                </a:moveTo>
                <a:cubicBezTo>
                  <a:pt x="146" y="148"/>
                  <a:pt x="146" y="148"/>
                  <a:pt x="146" y="148"/>
                </a:cubicBezTo>
                <a:cubicBezTo>
                  <a:pt x="146" y="157"/>
                  <a:pt x="146" y="157"/>
                  <a:pt x="146" y="157"/>
                </a:cubicBezTo>
                <a:cubicBezTo>
                  <a:pt x="146" y="167"/>
                  <a:pt x="131" y="167"/>
                  <a:pt x="131" y="157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74" y="148"/>
                  <a:pt x="74" y="148"/>
                  <a:pt x="74" y="148"/>
                </a:cubicBezTo>
                <a:cubicBezTo>
                  <a:pt x="74" y="157"/>
                  <a:pt x="74" y="157"/>
                  <a:pt x="74" y="157"/>
                </a:cubicBezTo>
                <a:cubicBezTo>
                  <a:pt x="74" y="167"/>
                  <a:pt x="59" y="167"/>
                  <a:pt x="59" y="157"/>
                </a:cubicBezTo>
                <a:cubicBezTo>
                  <a:pt x="59" y="148"/>
                  <a:pt x="59" y="148"/>
                  <a:pt x="59" y="148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48" y="95"/>
                  <a:pt x="48" y="95"/>
                  <a:pt x="48" y="95"/>
                </a:cubicBezTo>
                <a:cubicBezTo>
                  <a:pt x="54" y="57"/>
                  <a:pt x="54" y="57"/>
                  <a:pt x="54" y="57"/>
                </a:cubicBezTo>
                <a:cubicBezTo>
                  <a:pt x="55" y="49"/>
                  <a:pt x="61" y="47"/>
                  <a:pt x="68" y="44"/>
                </a:cubicBezTo>
                <a:cubicBezTo>
                  <a:pt x="75" y="41"/>
                  <a:pt x="91" y="38"/>
                  <a:pt x="102" y="38"/>
                </a:cubicBezTo>
                <a:cubicBezTo>
                  <a:pt x="114" y="38"/>
                  <a:pt x="130" y="41"/>
                  <a:pt x="137" y="44"/>
                </a:cubicBezTo>
                <a:cubicBezTo>
                  <a:pt x="143" y="47"/>
                  <a:pt x="150" y="49"/>
                  <a:pt x="151" y="57"/>
                </a:cubicBezTo>
                <a:cubicBezTo>
                  <a:pt x="156" y="95"/>
                  <a:pt x="156" y="95"/>
                  <a:pt x="156" y="95"/>
                </a:cubicBezTo>
                <a:lnTo>
                  <a:pt x="156" y="148"/>
                </a:lnTo>
                <a:close/>
                <a:moveTo>
                  <a:pt x="73" y="120"/>
                </a:moveTo>
                <a:cubicBezTo>
                  <a:pt x="61" y="120"/>
                  <a:pt x="61" y="120"/>
                  <a:pt x="61" y="120"/>
                </a:cubicBezTo>
                <a:cubicBezTo>
                  <a:pt x="59" y="120"/>
                  <a:pt x="56" y="121"/>
                  <a:pt x="56" y="123"/>
                </a:cubicBezTo>
                <a:cubicBezTo>
                  <a:pt x="56" y="129"/>
                  <a:pt x="56" y="129"/>
                  <a:pt x="56" y="129"/>
                </a:cubicBezTo>
                <a:cubicBezTo>
                  <a:pt x="56" y="131"/>
                  <a:pt x="59" y="132"/>
                  <a:pt x="61" y="132"/>
                </a:cubicBezTo>
                <a:cubicBezTo>
                  <a:pt x="73" y="132"/>
                  <a:pt x="73" y="132"/>
                  <a:pt x="73" y="132"/>
                </a:cubicBezTo>
                <a:cubicBezTo>
                  <a:pt x="74" y="132"/>
                  <a:pt x="76" y="131"/>
                  <a:pt x="76" y="129"/>
                </a:cubicBezTo>
                <a:cubicBezTo>
                  <a:pt x="76" y="123"/>
                  <a:pt x="76" y="123"/>
                  <a:pt x="76" y="123"/>
                </a:cubicBezTo>
                <a:cubicBezTo>
                  <a:pt x="76" y="121"/>
                  <a:pt x="74" y="120"/>
                  <a:pt x="73" y="120"/>
                </a:cubicBezTo>
                <a:close/>
                <a:moveTo>
                  <a:pt x="144" y="120"/>
                </a:moveTo>
                <a:cubicBezTo>
                  <a:pt x="132" y="120"/>
                  <a:pt x="132" y="120"/>
                  <a:pt x="132" y="120"/>
                </a:cubicBezTo>
                <a:cubicBezTo>
                  <a:pt x="131" y="120"/>
                  <a:pt x="128" y="121"/>
                  <a:pt x="128" y="123"/>
                </a:cubicBezTo>
                <a:cubicBezTo>
                  <a:pt x="128" y="129"/>
                  <a:pt x="128" y="129"/>
                  <a:pt x="128" y="129"/>
                </a:cubicBezTo>
                <a:cubicBezTo>
                  <a:pt x="128" y="131"/>
                  <a:pt x="131" y="132"/>
                  <a:pt x="132" y="132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46" y="132"/>
                  <a:pt x="148" y="131"/>
                  <a:pt x="148" y="129"/>
                </a:cubicBezTo>
                <a:cubicBezTo>
                  <a:pt x="148" y="123"/>
                  <a:pt x="148" y="123"/>
                  <a:pt x="148" y="123"/>
                </a:cubicBezTo>
                <a:cubicBezTo>
                  <a:pt x="148" y="121"/>
                  <a:pt x="146" y="120"/>
                  <a:pt x="144" y="120"/>
                </a:cubicBez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省内</a:t>
            </a:r>
            <a:r>
              <a:rPr lang="zh-CN" altLang="en-US" dirty="0" smtClean="0"/>
              <a:t>游客交通工具分析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155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5550" y="1058973"/>
            <a:ext cx="11420901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 省内来南雄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游客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 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为男性、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XX 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为女性；游客年龄分布特征是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:14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岁及以下的少年占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 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15-24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岁青年占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 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25-44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岁的壮盛年占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 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45-64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岁的中年占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65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岁及以上的老年占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；游客以壮盛年为主。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78462" y="2455430"/>
            <a:ext cx="2786136" cy="2696339"/>
            <a:chOff x="3609204" y="3734797"/>
            <a:chExt cx="2624407" cy="2572190"/>
          </a:xfrm>
        </p:grpSpPr>
        <p:grpSp>
          <p:nvGrpSpPr>
            <p:cNvPr id="9" name="组合 8"/>
            <p:cNvGrpSpPr/>
            <p:nvPr/>
          </p:nvGrpSpPr>
          <p:grpSpPr>
            <a:xfrm>
              <a:off x="3609204" y="3734797"/>
              <a:ext cx="2624407" cy="2572190"/>
              <a:chOff x="3609204" y="3734797"/>
              <a:chExt cx="2624407" cy="257219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609204" y="3734797"/>
                <a:ext cx="2624407" cy="25721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" name="Picture 3" descr="C:\Users\shizhen.xie\Desktop\2013012110560638_easyicon_cn_128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4744587" y="4130040"/>
                <a:ext cx="1261076" cy="11640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4" descr="C:\Users\shizhen.xie\Desktop\20130121105611342_easyicon_cn_128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770374" y="4082331"/>
                <a:ext cx="1148668" cy="12117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4098668" y="5262666"/>
                <a:ext cx="1027756" cy="440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33% </a:t>
                </a:r>
                <a:endPara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5205855" y="5262666"/>
              <a:ext cx="1027756" cy="440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67% 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1102618433"/>
              </p:ext>
            </p:extLst>
          </p:nvPr>
        </p:nvGraphicFramePr>
        <p:xfrm>
          <a:off x="5493208" y="2164938"/>
          <a:ext cx="5400000" cy="34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省内游客特征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53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71099" y="1433015"/>
            <a:ext cx="40460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55600" algn="just"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来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南雄的省内游客停留天数总体分布特征是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天占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XX%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天占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XX 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天占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XX%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4-6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天占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XX%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7-15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天占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XX%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15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天以上占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XX%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。游客以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1-3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天的短期旅游为主。</a:t>
            </a:r>
            <a:endParaRPr lang="zh-CN" altLang="zh-CN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978831361"/>
              </p:ext>
            </p:extLst>
          </p:nvPr>
        </p:nvGraphicFramePr>
        <p:xfrm>
          <a:off x="5129761" y="1401018"/>
          <a:ext cx="6401640" cy="3959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省内游客停留天数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32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71099" y="1345247"/>
            <a:ext cx="38486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各主要景点接待省内游客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人数来客人数共计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万人次，包括珠玑古巷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万人次；梅岭梅关古道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万人次；主田香草世界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万人次；梅岭钟鼓岩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万人次；邓坊泉水谷漂流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万人次；坪田千年银杏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万人次；帽子峰森林公园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万人次。</a:t>
            </a:r>
          </a:p>
          <a:p>
            <a:pPr>
              <a:lnSpc>
                <a:spcPct val="200000"/>
              </a:lnSpc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2518049297"/>
              </p:ext>
            </p:extLst>
          </p:nvPr>
        </p:nvGraphicFramePr>
        <p:xfrm>
          <a:off x="5420169" y="1483952"/>
          <a:ext cx="6480000" cy="4385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省内游客游览景点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183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613937" y="2159121"/>
            <a:ext cx="9160081" cy="2271951"/>
            <a:chOff x="3237328" y="2180779"/>
            <a:chExt cx="4302920" cy="1081088"/>
          </a:xfrm>
        </p:grpSpPr>
        <p:sp>
          <p:nvSpPr>
            <p:cNvPr id="9" name="椭圆 8"/>
            <p:cNvSpPr/>
            <p:nvPr/>
          </p:nvSpPr>
          <p:spPr>
            <a:xfrm>
              <a:off x="3237328" y="2198638"/>
              <a:ext cx="1063228" cy="1063229"/>
            </a:xfrm>
            <a:prstGeom prst="ellipse">
              <a:avLst/>
            </a:prstGeom>
            <a:solidFill>
              <a:srgbClr val="FFFFFF"/>
            </a:solidFill>
            <a:ln w="127000" cmpd="sng">
              <a:solidFill>
                <a:srgbClr val="7AD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游客</a:t>
              </a:r>
              <a:endPara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总体分析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4066004" y="2180779"/>
              <a:ext cx="366713" cy="366713"/>
            </a:xfrm>
            <a:prstGeom prst="ellipse">
              <a:avLst/>
            </a:prstGeom>
            <a:solidFill>
              <a:srgbClr val="22B3E8"/>
            </a:solidFill>
            <a:ln w="76200" cmpd="sng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spcAft>
                  <a:spcPts val="450"/>
                </a:spcAft>
                <a:defRPr/>
              </a:pPr>
              <a:r>
                <a:rPr lang="en-US" altLang="zh-CN" sz="2800" b="1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804191" y="2198638"/>
              <a:ext cx="1063228" cy="1063229"/>
            </a:xfrm>
            <a:prstGeom prst="ellipse">
              <a:avLst/>
            </a:prstGeom>
            <a:solidFill>
              <a:srgbClr val="FFFFFF"/>
            </a:solidFill>
            <a:ln w="127000" cmpd="sng">
              <a:solidFill>
                <a:srgbClr val="7AD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spcAft>
                  <a:spcPts val="45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省内</a:t>
              </a:r>
              <a:endPara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Aft>
                  <a:spcPts val="45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游客分析</a:t>
              </a:r>
              <a:endPara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371053" y="2198638"/>
              <a:ext cx="1063228" cy="1063229"/>
            </a:xfrm>
            <a:prstGeom prst="ellipse">
              <a:avLst/>
            </a:prstGeom>
            <a:solidFill>
              <a:srgbClr val="FFFFFF"/>
            </a:solidFill>
            <a:ln w="127000" cmpd="sng">
              <a:solidFill>
                <a:srgbClr val="7AD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spcAft>
                  <a:spcPts val="450"/>
                </a:spcAft>
                <a:defRPr/>
              </a:pPr>
              <a:r>
                <a:rPr lang="zh-CN" altLang="en-US" sz="2800" b="1" dirty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省外</a:t>
              </a:r>
            </a:p>
            <a:p>
              <a:pPr algn="ctr">
                <a:spcAft>
                  <a:spcPts val="450"/>
                </a:spcAft>
                <a:defRPr/>
              </a:pPr>
              <a:r>
                <a:rPr lang="zh-CN" altLang="en-US" sz="2800" b="1" dirty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游客分析</a:t>
              </a:r>
            </a:p>
          </p:txBody>
        </p:sp>
        <p:sp>
          <p:nvSpPr>
            <p:cNvPr id="15" name="椭圆 14"/>
            <p:cNvSpPr/>
            <p:nvPr/>
          </p:nvSpPr>
          <p:spPr>
            <a:xfrm>
              <a:off x="5619769" y="2180779"/>
              <a:ext cx="365522" cy="366713"/>
            </a:xfrm>
            <a:prstGeom prst="ellipse">
              <a:avLst/>
            </a:prstGeom>
            <a:solidFill>
              <a:srgbClr val="22B3E8"/>
            </a:solidFill>
            <a:ln w="76200" cmpd="sng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spcAft>
                  <a:spcPts val="450"/>
                </a:spcAft>
                <a:defRPr/>
              </a:pPr>
              <a:r>
                <a:rPr lang="en-US" altLang="zh-CN" sz="2800" b="1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7173535" y="2180779"/>
              <a:ext cx="366713" cy="366713"/>
            </a:xfrm>
            <a:prstGeom prst="ellipse">
              <a:avLst/>
            </a:prstGeom>
            <a:solidFill>
              <a:srgbClr val="22B3E8"/>
            </a:solidFill>
            <a:ln w="76200" cmpd="sng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spcAft>
                  <a:spcPts val="45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90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34712" y="991854"/>
            <a:ext cx="502312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2018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年第一季度来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南雄的省外游客主要来自以下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个省份，共占游客总数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XX%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，各省游客占比分布如下：</a:t>
            </a:r>
          </a:p>
        </p:txBody>
      </p:sp>
      <p:sp>
        <p:nvSpPr>
          <p:cNvPr id="6" name="矩形 5"/>
          <p:cNvSpPr/>
          <p:nvPr/>
        </p:nvSpPr>
        <p:spPr>
          <a:xfrm>
            <a:off x="6924261" y="2406320"/>
            <a:ext cx="235888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江西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28.5%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安徽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9.5%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湖南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9.3%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江苏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8.1%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山东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7.7%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河南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5.8%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7.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湖北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4.7%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8.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上海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4.1%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9.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浙江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3.9%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10.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广西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2.4%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C586F93-2C96-4D1F-908C-EB60C72E6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41" y="1543414"/>
            <a:ext cx="5598921" cy="340575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省外</a:t>
            </a:r>
            <a:r>
              <a:rPr lang="zh-CN" altLang="en-US" dirty="0"/>
              <a:t>游客来源省区</a:t>
            </a:r>
            <a:r>
              <a:rPr lang="zh-CN" altLang="en-US" dirty="0" smtClean="0"/>
              <a:t>分布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537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137139" y="4446877"/>
            <a:ext cx="10675815" cy="944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137139" y="3409196"/>
            <a:ext cx="10675815" cy="944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137139" y="2388681"/>
            <a:ext cx="10675815" cy="944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6560" y="1081704"/>
            <a:ext cx="11081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来南雄省外游客使用交通工具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中汽车占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、火车占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 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、其它占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 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；汽车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仍是来南雄的主要交通工具，做好各大汽车站的乘车路线安排、乘车指引与服务仍然十分重要。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444975" y="2643324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汽车</a:t>
            </a:r>
            <a:r>
              <a:rPr lang="en-US" altLang="zh-CN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87.6%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44975" y="3669481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火车</a:t>
            </a:r>
            <a:r>
              <a:rPr lang="en-US" altLang="zh-CN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9.3%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37249" y="3649659"/>
            <a:ext cx="694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江西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24.9%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，湖南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14.8%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，河南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8.9%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，山东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6.7%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，湖北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6.6%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，其余各省份共占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38.2%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44975" y="4821176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其它</a:t>
            </a:r>
            <a:r>
              <a:rPr lang="en-US" altLang="zh-CN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3.2%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37249" y="2599820"/>
            <a:ext cx="694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江西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29.3%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，安徽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10.1%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，江苏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8.5%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，山东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8.0%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，湖南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8.0%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，其余各省份共占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36.1%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237249" y="4720175"/>
            <a:ext cx="6949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湖南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28.6%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，江西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15.8%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，湖北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7.9%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，浙江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6.9%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，江苏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3.9%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，其余各省份共占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36.9%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1405509" y="4510856"/>
            <a:ext cx="763035" cy="784727"/>
          </a:xfrm>
          <a:custGeom>
            <a:avLst/>
            <a:gdLst>
              <a:gd name="T0" fmla="*/ 160 w 185"/>
              <a:gd name="T1" fmla="*/ 64 h 190"/>
              <a:gd name="T2" fmla="*/ 160 w 185"/>
              <a:gd name="T3" fmla="*/ 24 h 190"/>
              <a:gd name="T4" fmla="*/ 38 w 185"/>
              <a:gd name="T5" fmla="*/ 24 h 190"/>
              <a:gd name="T6" fmla="*/ 7 w 185"/>
              <a:gd name="T7" fmla="*/ 44 h 190"/>
              <a:gd name="T8" fmla="*/ 39 w 185"/>
              <a:gd name="T9" fmla="*/ 64 h 190"/>
              <a:gd name="T10" fmla="*/ 160 w 185"/>
              <a:gd name="T11" fmla="*/ 64 h 190"/>
              <a:gd name="T12" fmla="*/ 100 w 185"/>
              <a:gd name="T13" fmla="*/ 0 h 190"/>
              <a:gd name="T14" fmla="*/ 88 w 185"/>
              <a:gd name="T15" fmla="*/ 0 h 190"/>
              <a:gd name="T16" fmla="*/ 88 w 185"/>
              <a:gd name="T17" fmla="*/ 20 h 190"/>
              <a:gd name="T18" fmla="*/ 100 w 185"/>
              <a:gd name="T19" fmla="*/ 20 h 190"/>
              <a:gd name="T20" fmla="*/ 100 w 185"/>
              <a:gd name="T21" fmla="*/ 0 h 190"/>
              <a:gd name="T22" fmla="*/ 100 w 185"/>
              <a:gd name="T23" fmla="*/ 168 h 190"/>
              <a:gd name="T24" fmla="*/ 100 w 185"/>
              <a:gd name="T25" fmla="*/ 116 h 190"/>
              <a:gd name="T26" fmla="*/ 88 w 185"/>
              <a:gd name="T27" fmla="*/ 116 h 190"/>
              <a:gd name="T28" fmla="*/ 88 w 185"/>
              <a:gd name="T29" fmla="*/ 168 h 190"/>
              <a:gd name="T30" fmla="*/ 100 w 185"/>
              <a:gd name="T31" fmla="*/ 168 h 190"/>
              <a:gd name="T32" fmla="*/ 121 w 185"/>
              <a:gd name="T33" fmla="*/ 132 h 190"/>
              <a:gd name="T34" fmla="*/ 120 w 185"/>
              <a:gd name="T35" fmla="*/ 143 h 190"/>
              <a:gd name="T36" fmla="*/ 160 w 185"/>
              <a:gd name="T37" fmla="*/ 160 h 190"/>
              <a:gd name="T38" fmla="*/ 92 w 185"/>
              <a:gd name="T39" fmla="*/ 180 h 190"/>
              <a:gd name="T40" fmla="*/ 24 w 185"/>
              <a:gd name="T41" fmla="*/ 160 h 190"/>
              <a:gd name="T42" fmla="*/ 64 w 185"/>
              <a:gd name="T43" fmla="*/ 143 h 190"/>
              <a:gd name="T44" fmla="*/ 63 w 185"/>
              <a:gd name="T45" fmla="*/ 132 h 190"/>
              <a:gd name="T46" fmla="*/ 0 w 185"/>
              <a:gd name="T47" fmla="*/ 160 h 190"/>
              <a:gd name="T48" fmla="*/ 92 w 185"/>
              <a:gd name="T49" fmla="*/ 190 h 190"/>
              <a:gd name="T50" fmla="*/ 185 w 185"/>
              <a:gd name="T51" fmla="*/ 160 h 190"/>
              <a:gd name="T52" fmla="*/ 121 w 185"/>
              <a:gd name="T53" fmla="*/ 132 h 190"/>
              <a:gd name="T54" fmla="*/ 160 w 185"/>
              <a:gd name="T55" fmla="*/ 92 h 190"/>
              <a:gd name="T56" fmla="*/ 128 w 185"/>
              <a:gd name="T57" fmla="*/ 72 h 190"/>
              <a:gd name="T58" fmla="*/ 48 w 185"/>
              <a:gd name="T59" fmla="*/ 72 h 190"/>
              <a:gd name="T60" fmla="*/ 48 w 185"/>
              <a:gd name="T61" fmla="*/ 112 h 190"/>
              <a:gd name="T62" fmla="*/ 128 w 185"/>
              <a:gd name="T63" fmla="*/ 112 h 190"/>
              <a:gd name="T64" fmla="*/ 160 w 185"/>
              <a:gd name="T65" fmla="*/ 9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5" h="190">
                <a:moveTo>
                  <a:pt x="160" y="64"/>
                </a:moveTo>
                <a:cubicBezTo>
                  <a:pt x="160" y="24"/>
                  <a:pt x="160" y="24"/>
                  <a:pt x="160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7" y="44"/>
                  <a:pt x="7" y="44"/>
                  <a:pt x="7" y="44"/>
                </a:cubicBezTo>
                <a:cubicBezTo>
                  <a:pt x="39" y="64"/>
                  <a:pt x="39" y="64"/>
                  <a:pt x="39" y="64"/>
                </a:cubicBezTo>
                <a:lnTo>
                  <a:pt x="160" y="64"/>
                </a:lnTo>
                <a:close/>
                <a:moveTo>
                  <a:pt x="100" y="0"/>
                </a:moveTo>
                <a:cubicBezTo>
                  <a:pt x="88" y="0"/>
                  <a:pt x="88" y="0"/>
                  <a:pt x="88" y="0"/>
                </a:cubicBezTo>
                <a:cubicBezTo>
                  <a:pt x="88" y="20"/>
                  <a:pt x="88" y="20"/>
                  <a:pt x="88" y="20"/>
                </a:cubicBezTo>
                <a:cubicBezTo>
                  <a:pt x="100" y="20"/>
                  <a:pt x="100" y="20"/>
                  <a:pt x="100" y="20"/>
                </a:cubicBezTo>
                <a:lnTo>
                  <a:pt x="100" y="0"/>
                </a:lnTo>
                <a:close/>
                <a:moveTo>
                  <a:pt x="100" y="168"/>
                </a:moveTo>
                <a:cubicBezTo>
                  <a:pt x="100" y="116"/>
                  <a:pt x="100" y="116"/>
                  <a:pt x="100" y="116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68"/>
                  <a:pt x="88" y="168"/>
                  <a:pt x="88" y="168"/>
                </a:cubicBezTo>
                <a:lnTo>
                  <a:pt x="100" y="168"/>
                </a:lnTo>
                <a:close/>
                <a:moveTo>
                  <a:pt x="121" y="132"/>
                </a:moveTo>
                <a:cubicBezTo>
                  <a:pt x="120" y="143"/>
                  <a:pt x="120" y="143"/>
                  <a:pt x="120" y="143"/>
                </a:cubicBezTo>
                <a:cubicBezTo>
                  <a:pt x="142" y="146"/>
                  <a:pt x="160" y="153"/>
                  <a:pt x="160" y="160"/>
                </a:cubicBezTo>
                <a:cubicBezTo>
                  <a:pt x="160" y="171"/>
                  <a:pt x="126" y="180"/>
                  <a:pt x="92" y="180"/>
                </a:cubicBezTo>
                <a:cubicBezTo>
                  <a:pt x="59" y="180"/>
                  <a:pt x="24" y="171"/>
                  <a:pt x="24" y="160"/>
                </a:cubicBezTo>
                <a:cubicBezTo>
                  <a:pt x="24" y="153"/>
                  <a:pt x="42" y="146"/>
                  <a:pt x="64" y="143"/>
                </a:cubicBezTo>
                <a:cubicBezTo>
                  <a:pt x="63" y="132"/>
                  <a:pt x="63" y="132"/>
                  <a:pt x="63" y="132"/>
                </a:cubicBezTo>
                <a:cubicBezTo>
                  <a:pt x="26" y="136"/>
                  <a:pt x="0" y="147"/>
                  <a:pt x="0" y="160"/>
                </a:cubicBezTo>
                <a:cubicBezTo>
                  <a:pt x="0" y="177"/>
                  <a:pt x="41" y="190"/>
                  <a:pt x="92" y="190"/>
                </a:cubicBezTo>
                <a:cubicBezTo>
                  <a:pt x="143" y="190"/>
                  <a:pt x="185" y="177"/>
                  <a:pt x="185" y="160"/>
                </a:cubicBezTo>
                <a:cubicBezTo>
                  <a:pt x="185" y="147"/>
                  <a:pt x="158" y="136"/>
                  <a:pt x="121" y="132"/>
                </a:cubicBezTo>
                <a:close/>
                <a:moveTo>
                  <a:pt x="160" y="92"/>
                </a:moveTo>
                <a:cubicBezTo>
                  <a:pt x="128" y="72"/>
                  <a:pt x="128" y="72"/>
                  <a:pt x="128" y="72"/>
                </a:cubicBezTo>
                <a:cubicBezTo>
                  <a:pt x="48" y="72"/>
                  <a:pt x="48" y="72"/>
                  <a:pt x="48" y="72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128" y="112"/>
                  <a:pt x="128" y="112"/>
                  <a:pt x="128" y="112"/>
                </a:cubicBezTo>
                <a:lnTo>
                  <a:pt x="160" y="92"/>
                </a:ln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30"/>
          <p:cNvSpPr>
            <a:spLocks noEditPoints="1"/>
          </p:cNvSpPr>
          <p:nvPr/>
        </p:nvSpPr>
        <p:spPr bwMode="auto">
          <a:xfrm>
            <a:off x="1387575" y="3470352"/>
            <a:ext cx="820454" cy="821730"/>
          </a:xfrm>
          <a:custGeom>
            <a:avLst/>
            <a:gdLst>
              <a:gd name="T0" fmla="*/ 86 w 199"/>
              <a:gd name="T1" fmla="*/ 44 h 199"/>
              <a:gd name="T2" fmla="*/ 112 w 199"/>
              <a:gd name="T3" fmla="*/ 44 h 199"/>
              <a:gd name="T4" fmla="*/ 116 w 199"/>
              <a:gd name="T5" fmla="*/ 41 h 199"/>
              <a:gd name="T6" fmla="*/ 116 w 199"/>
              <a:gd name="T7" fmla="*/ 39 h 199"/>
              <a:gd name="T8" fmla="*/ 112 w 199"/>
              <a:gd name="T9" fmla="*/ 36 h 199"/>
              <a:gd name="T10" fmla="*/ 86 w 199"/>
              <a:gd name="T11" fmla="*/ 36 h 199"/>
              <a:gd name="T12" fmla="*/ 82 w 199"/>
              <a:gd name="T13" fmla="*/ 36 h 199"/>
              <a:gd name="T14" fmla="*/ 82 w 199"/>
              <a:gd name="T15" fmla="*/ 41 h 199"/>
              <a:gd name="T16" fmla="*/ 86 w 199"/>
              <a:gd name="T17" fmla="*/ 44 h 199"/>
              <a:gd name="T18" fmla="*/ 71 w 199"/>
              <a:gd name="T19" fmla="*/ 122 h 199"/>
              <a:gd name="T20" fmla="*/ 61 w 199"/>
              <a:gd name="T21" fmla="*/ 132 h 199"/>
              <a:gd name="T22" fmla="*/ 71 w 199"/>
              <a:gd name="T23" fmla="*/ 142 h 199"/>
              <a:gd name="T24" fmla="*/ 81 w 199"/>
              <a:gd name="T25" fmla="*/ 132 h 199"/>
              <a:gd name="T26" fmla="*/ 71 w 199"/>
              <a:gd name="T27" fmla="*/ 122 h 199"/>
              <a:gd name="T28" fmla="*/ 99 w 199"/>
              <a:gd name="T29" fmla="*/ 0 h 199"/>
              <a:gd name="T30" fmla="*/ 0 w 199"/>
              <a:gd name="T31" fmla="*/ 100 h 199"/>
              <a:gd name="T32" fmla="*/ 99 w 199"/>
              <a:gd name="T33" fmla="*/ 199 h 199"/>
              <a:gd name="T34" fmla="*/ 199 w 199"/>
              <a:gd name="T35" fmla="*/ 100 h 199"/>
              <a:gd name="T36" fmla="*/ 99 w 199"/>
              <a:gd name="T37" fmla="*/ 0 h 199"/>
              <a:gd name="T38" fmla="*/ 108 w 199"/>
              <a:gd name="T39" fmla="*/ 12 h 199"/>
              <a:gd name="T40" fmla="*/ 115 w 199"/>
              <a:gd name="T41" fmla="*/ 19 h 199"/>
              <a:gd name="T42" fmla="*/ 108 w 199"/>
              <a:gd name="T43" fmla="*/ 26 h 199"/>
              <a:gd name="T44" fmla="*/ 101 w 199"/>
              <a:gd name="T45" fmla="*/ 19 h 199"/>
              <a:gd name="T46" fmla="*/ 108 w 199"/>
              <a:gd name="T47" fmla="*/ 12 h 199"/>
              <a:gd name="T48" fmla="*/ 90 w 199"/>
              <a:gd name="T49" fmla="*/ 12 h 199"/>
              <a:gd name="T50" fmla="*/ 97 w 199"/>
              <a:gd name="T51" fmla="*/ 19 h 199"/>
              <a:gd name="T52" fmla="*/ 90 w 199"/>
              <a:gd name="T53" fmla="*/ 26 h 199"/>
              <a:gd name="T54" fmla="*/ 83 w 199"/>
              <a:gd name="T55" fmla="*/ 19 h 199"/>
              <a:gd name="T56" fmla="*/ 90 w 199"/>
              <a:gd name="T57" fmla="*/ 12 h 199"/>
              <a:gd name="T58" fmla="*/ 151 w 199"/>
              <a:gd name="T59" fmla="*/ 132 h 199"/>
              <a:gd name="T60" fmla="*/ 132 w 199"/>
              <a:gd name="T61" fmla="*/ 154 h 199"/>
              <a:gd name="T62" fmla="*/ 149 w 199"/>
              <a:gd name="T63" fmla="*/ 176 h 199"/>
              <a:gd name="T64" fmla="*/ 134 w 199"/>
              <a:gd name="T65" fmla="*/ 176 h 199"/>
              <a:gd name="T66" fmla="*/ 125 w 199"/>
              <a:gd name="T67" fmla="*/ 164 h 199"/>
              <a:gd name="T68" fmla="*/ 73 w 199"/>
              <a:gd name="T69" fmla="*/ 164 h 199"/>
              <a:gd name="T70" fmla="*/ 64 w 199"/>
              <a:gd name="T71" fmla="*/ 176 h 199"/>
              <a:gd name="T72" fmla="*/ 49 w 199"/>
              <a:gd name="T73" fmla="*/ 176 h 199"/>
              <a:gd name="T74" fmla="*/ 66 w 199"/>
              <a:gd name="T75" fmla="*/ 154 h 199"/>
              <a:gd name="T76" fmla="*/ 47 w 199"/>
              <a:gd name="T77" fmla="*/ 132 h 199"/>
              <a:gd name="T78" fmla="*/ 47 w 199"/>
              <a:gd name="T79" fmla="*/ 50 h 199"/>
              <a:gd name="T80" fmla="*/ 71 w 199"/>
              <a:gd name="T81" fmla="*/ 27 h 199"/>
              <a:gd name="T82" fmla="*/ 99 w 199"/>
              <a:gd name="T83" fmla="*/ 27 h 199"/>
              <a:gd name="T84" fmla="*/ 127 w 199"/>
              <a:gd name="T85" fmla="*/ 27 h 199"/>
              <a:gd name="T86" fmla="*/ 151 w 199"/>
              <a:gd name="T87" fmla="*/ 50 h 199"/>
              <a:gd name="T88" fmla="*/ 151 w 199"/>
              <a:gd name="T89" fmla="*/ 132 h 199"/>
              <a:gd name="T90" fmla="*/ 126 w 199"/>
              <a:gd name="T91" fmla="*/ 52 h 199"/>
              <a:gd name="T92" fmla="*/ 72 w 199"/>
              <a:gd name="T93" fmla="*/ 52 h 199"/>
              <a:gd name="T94" fmla="*/ 59 w 199"/>
              <a:gd name="T95" fmla="*/ 64 h 199"/>
              <a:gd name="T96" fmla="*/ 59 w 199"/>
              <a:gd name="T97" fmla="*/ 78 h 199"/>
              <a:gd name="T98" fmla="*/ 72 w 199"/>
              <a:gd name="T99" fmla="*/ 88 h 199"/>
              <a:gd name="T100" fmla="*/ 126 w 199"/>
              <a:gd name="T101" fmla="*/ 88 h 199"/>
              <a:gd name="T102" fmla="*/ 139 w 199"/>
              <a:gd name="T103" fmla="*/ 78 h 199"/>
              <a:gd name="T104" fmla="*/ 139 w 199"/>
              <a:gd name="T105" fmla="*/ 64 h 199"/>
              <a:gd name="T106" fmla="*/ 126 w 199"/>
              <a:gd name="T107" fmla="*/ 52 h 199"/>
              <a:gd name="T108" fmla="*/ 126 w 199"/>
              <a:gd name="T109" fmla="*/ 122 h 199"/>
              <a:gd name="T110" fmla="*/ 116 w 199"/>
              <a:gd name="T111" fmla="*/ 132 h 199"/>
              <a:gd name="T112" fmla="*/ 126 w 199"/>
              <a:gd name="T113" fmla="*/ 142 h 199"/>
              <a:gd name="T114" fmla="*/ 136 w 199"/>
              <a:gd name="T115" fmla="*/ 132 h 199"/>
              <a:gd name="T116" fmla="*/ 126 w 199"/>
              <a:gd name="T117" fmla="*/ 122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99" h="199">
                <a:moveTo>
                  <a:pt x="86" y="44"/>
                </a:moveTo>
                <a:cubicBezTo>
                  <a:pt x="112" y="44"/>
                  <a:pt x="112" y="44"/>
                  <a:pt x="112" y="44"/>
                </a:cubicBezTo>
                <a:cubicBezTo>
                  <a:pt x="114" y="44"/>
                  <a:pt x="116" y="43"/>
                  <a:pt x="116" y="41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37"/>
                  <a:pt x="114" y="36"/>
                  <a:pt x="112" y="36"/>
                </a:cubicBezTo>
                <a:cubicBezTo>
                  <a:pt x="86" y="36"/>
                  <a:pt x="86" y="36"/>
                  <a:pt x="86" y="36"/>
                </a:cubicBezTo>
                <a:cubicBezTo>
                  <a:pt x="84" y="36"/>
                  <a:pt x="82" y="34"/>
                  <a:pt x="82" y="36"/>
                </a:cubicBezTo>
                <a:cubicBezTo>
                  <a:pt x="82" y="41"/>
                  <a:pt x="82" y="41"/>
                  <a:pt x="82" y="41"/>
                </a:cubicBezTo>
                <a:cubicBezTo>
                  <a:pt x="82" y="43"/>
                  <a:pt x="84" y="44"/>
                  <a:pt x="86" y="44"/>
                </a:cubicBezTo>
                <a:close/>
                <a:moveTo>
                  <a:pt x="71" y="122"/>
                </a:moveTo>
                <a:cubicBezTo>
                  <a:pt x="66" y="122"/>
                  <a:pt x="61" y="126"/>
                  <a:pt x="61" y="132"/>
                </a:cubicBezTo>
                <a:cubicBezTo>
                  <a:pt x="61" y="137"/>
                  <a:pt x="66" y="142"/>
                  <a:pt x="71" y="142"/>
                </a:cubicBezTo>
                <a:cubicBezTo>
                  <a:pt x="77" y="142"/>
                  <a:pt x="81" y="137"/>
                  <a:pt x="81" y="132"/>
                </a:cubicBezTo>
                <a:cubicBezTo>
                  <a:pt x="81" y="126"/>
                  <a:pt x="77" y="122"/>
                  <a:pt x="71" y="122"/>
                </a:cubicBezTo>
                <a:close/>
                <a:moveTo>
                  <a:pt x="99" y="0"/>
                </a:moveTo>
                <a:cubicBezTo>
                  <a:pt x="44" y="0"/>
                  <a:pt x="0" y="45"/>
                  <a:pt x="0" y="100"/>
                </a:cubicBezTo>
                <a:cubicBezTo>
                  <a:pt x="0" y="155"/>
                  <a:pt x="44" y="199"/>
                  <a:pt x="99" y="199"/>
                </a:cubicBezTo>
                <a:cubicBezTo>
                  <a:pt x="154" y="199"/>
                  <a:pt x="199" y="155"/>
                  <a:pt x="199" y="100"/>
                </a:cubicBezTo>
                <a:cubicBezTo>
                  <a:pt x="199" y="45"/>
                  <a:pt x="154" y="0"/>
                  <a:pt x="99" y="0"/>
                </a:cubicBezTo>
                <a:close/>
                <a:moveTo>
                  <a:pt x="108" y="12"/>
                </a:moveTo>
                <a:cubicBezTo>
                  <a:pt x="112" y="12"/>
                  <a:pt x="115" y="15"/>
                  <a:pt x="115" y="19"/>
                </a:cubicBezTo>
                <a:cubicBezTo>
                  <a:pt x="115" y="23"/>
                  <a:pt x="112" y="26"/>
                  <a:pt x="108" y="26"/>
                </a:cubicBezTo>
                <a:cubicBezTo>
                  <a:pt x="104" y="26"/>
                  <a:pt x="101" y="23"/>
                  <a:pt x="101" y="19"/>
                </a:cubicBezTo>
                <a:cubicBezTo>
                  <a:pt x="101" y="15"/>
                  <a:pt x="104" y="12"/>
                  <a:pt x="108" y="12"/>
                </a:cubicBezTo>
                <a:close/>
                <a:moveTo>
                  <a:pt x="90" y="12"/>
                </a:moveTo>
                <a:cubicBezTo>
                  <a:pt x="94" y="12"/>
                  <a:pt x="97" y="15"/>
                  <a:pt x="97" y="19"/>
                </a:cubicBezTo>
                <a:cubicBezTo>
                  <a:pt x="97" y="23"/>
                  <a:pt x="94" y="26"/>
                  <a:pt x="90" y="26"/>
                </a:cubicBezTo>
                <a:cubicBezTo>
                  <a:pt x="86" y="26"/>
                  <a:pt x="83" y="23"/>
                  <a:pt x="83" y="19"/>
                </a:cubicBezTo>
                <a:cubicBezTo>
                  <a:pt x="83" y="15"/>
                  <a:pt x="86" y="12"/>
                  <a:pt x="90" y="12"/>
                </a:cubicBezTo>
                <a:close/>
                <a:moveTo>
                  <a:pt x="151" y="132"/>
                </a:moveTo>
                <a:cubicBezTo>
                  <a:pt x="151" y="143"/>
                  <a:pt x="141" y="152"/>
                  <a:pt x="132" y="154"/>
                </a:cubicBezTo>
                <a:cubicBezTo>
                  <a:pt x="149" y="176"/>
                  <a:pt x="149" y="176"/>
                  <a:pt x="149" y="176"/>
                </a:cubicBezTo>
                <a:cubicBezTo>
                  <a:pt x="134" y="176"/>
                  <a:pt x="134" y="176"/>
                  <a:pt x="134" y="176"/>
                </a:cubicBezTo>
                <a:cubicBezTo>
                  <a:pt x="125" y="164"/>
                  <a:pt x="125" y="164"/>
                  <a:pt x="125" y="164"/>
                </a:cubicBezTo>
                <a:cubicBezTo>
                  <a:pt x="73" y="164"/>
                  <a:pt x="73" y="164"/>
                  <a:pt x="73" y="164"/>
                </a:cubicBezTo>
                <a:cubicBezTo>
                  <a:pt x="64" y="176"/>
                  <a:pt x="64" y="176"/>
                  <a:pt x="64" y="176"/>
                </a:cubicBezTo>
                <a:cubicBezTo>
                  <a:pt x="49" y="176"/>
                  <a:pt x="49" y="176"/>
                  <a:pt x="49" y="176"/>
                </a:cubicBezTo>
                <a:cubicBezTo>
                  <a:pt x="66" y="154"/>
                  <a:pt x="66" y="154"/>
                  <a:pt x="66" y="154"/>
                </a:cubicBezTo>
                <a:cubicBezTo>
                  <a:pt x="57" y="152"/>
                  <a:pt x="47" y="143"/>
                  <a:pt x="47" y="132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39"/>
                  <a:pt x="58" y="27"/>
                  <a:pt x="71" y="27"/>
                </a:cubicBezTo>
                <a:cubicBezTo>
                  <a:pt x="99" y="27"/>
                  <a:pt x="99" y="27"/>
                  <a:pt x="99" y="27"/>
                </a:cubicBezTo>
                <a:cubicBezTo>
                  <a:pt x="127" y="27"/>
                  <a:pt x="127" y="27"/>
                  <a:pt x="127" y="27"/>
                </a:cubicBezTo>
                <a:cubicBezTo>
                  <a:pt x="140" y="27"/>
                  <a:pt x="151" y="39"/>
                  <a:pt x="151" y="50"/>
                </a:cubicBezTo>
                <a:lnTo>
                  <a:pt x="151" y="132"/>
                </a:lnTo>
                <a:close/>
                <a:moveTo>
                  <a:pt x="126" y="52"/>
                </a:moveTo>
                <a:cubicBezTo>
                  <a:pt x="72" y="52"/>
                  <a:pt x="72" y="52"/>
                  <a:pt x="72" y="52"/>
                </a:cubicBezTo>
                <a:cubicBezTo>
                  <a:pt x="65" y="52"/>
                  <a:pt x="59" y="58"/>
                  <a:pt x="59" y="64"/>
                </a:cubicBezTo>
                <a:cubicBezTo>
                  <a:pt x="59" y="78"/>
                  <a:pt x="59" y="78"/>
                  <a:pt x="59" y="78"/>
                </a:cubicBezTo>
                <a:cubicBezTo>
                  <a:pt x="59" y="85"/>
                  <a:pt x="66" y="88"/>
                  <a:pt x="72" y="88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32" y="88"/>
                  <a:pt x="139" y="85"/>
                  <a:pt x="139" y="78"/>
                </a:cubicBezTo>
                <a:cubicBezTo>
                  <a:pt x="139" y="64"/>
                  <a:pt x="139" y="64"/>
                  <a:pt x="139" y="64"/>
                </a:cubicBezTo>
                <a:cubicBezTo>
                  <a:pt x="139" y="58"/>
                  <a:pt x="133" y="52"/>
                  <a:pt x="126" y="52"/>
                </a:cubicBezTo>
                <a:close/>
                <a:moveTo>
                  <a:pt x="126" y="122"/>
                </a:moveTo>
                <a:cubicBezTo>
                  <a:pt x="121" y="122"/>
                  <a:pt x="116" y="126"/>
                  <a:pt x="116" y="132"/>
                </a:cubicBezTo>
                <a:cubicBezTo>
                  <a:pt x="116" y="137"/>
                  <a:pt x="121" y="142"/>
                  <a:pt x="126" y="142"/>
                </a:cubicBezTo>
                <a:cubicBezTo>
                  <a:pt x="132" y="142"/>
                  <a:pt x="136" y="137"/>
                  <a:pt x="136" y="132"/>
                </a:cubicBezTo>
                <a:cubicBezTo>
                  <a:pt x="136" y="126"/>
                  <a:pt x="132" y="122"/>
                  <a:pt x="126" y="122"/>
                </a:cubicBez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32"/>
          <p:cNvSpPr>
            <a:spLocks noEditPoints="1"/>
          </p:cNvSpPr>
          <p:nvPr/>
        </p:nvSpPr>
        <p:spPr bwMode="auto">
          <a:xfrm>
            <a:off x="1382471" y="2471824"/>
            <a:ext cx="825558" cy="825558"/>
          </a:xfrm>
          <a:custGeom>
            <a:avLst/>
            <a:gdLst>
              <a:gd name="T0" fmla="*/ 81 w 200"/>
              <a:gd name="T1" fmla="*/ 52 h 200"/>
              <a:gd name="T2" fmla="*/ 124 w 200"/>
              <a:gd name="T3" fmla="*/ 52 h 200"/>
              <a:gd name="T4" fmla="*/ 124 w 200"/>
              <a:gd name="T5" fmla="*/ 48 h 200"/>
              <a:gd name="T6" fmla="*/ 81 w 200"/>
              <a:gd name="T7" fmla="*/ 48 h 200"/>
              <a:gd name="T8" fmla="*/ 81 w 200"/>
              <a:gd name="T9" fmla="*/ 52 h 200"/>
              <a:gd name="T10" fmla="*/ 64 w 200"/>
              <a:gd name="T11" fmla="*/ 100 h 200"/>
              <a:gd name="T12" fmla="*/ 141 w 200"/>
              <a:gd name="T13" fmla="*/ 100 h 200"/>
              <a:gd name="T14" fmla="*/ 145 w 200"/>
              <a:gd name="T15" fmla="*/ 94 h 200"/>
              <a:gd name="T16" fmla="*/ 141 w 200"/>
              <a:gd name="T17" fmla="*/ 66 h 200"/>
              <a:gd name="T18" fmla="*/ 135 w 200"/>
              <a:gd name="T19" fmla="*/ 60 h 200"/>
              <a:gd name="T20" fmla="*/ 70 w 200"/>
              <a:gd name="T21" fmla="*/ 60 h 200"/>
              <a:gd name="T22" fmla="*/ 64 w 200"/>
              <a:gd name="T23" fmla="*/ 66 h 200"/>
              <a:gd name="T24" fmla="*/ 60 w 200"/>
              <a:gd name="T25" fmla="*/ 94 h 200"/>
              <a:gd name="T26" fmla="*/ 64 w 200"/>
              <a:gd name="T27" fmla="*/ 100 h 200"/>
              <a:gd name="T28" fmla="*/ 100 w 200"/>
              <a:gd name="T29" fmla="*/ 0 h 200"/>
              <a:gd name="T30" fmla="*/ 0 w 200"/>
              <a:gd name="T31" fmla="*/ 100 h 200"/>
              <a:gd name="T32" fmla="*/ 100 w 200"/>
              <a:gd name="T33" fmla="*/ 200 h 200"/>
              <a:gd name="T34" fmla="*/ 200 w 200"/>
              <a:gd name="T35" fmla="*/ 100 h 200"/>
              <a:gd name="T36" fmla="*/ 100 w 200"/>
              <a:gd name="T37" fmla="*/ 0 h 200"/>
              <a:gd name="T38" fmla="*/ 103 w 200"/>
              <a:gd name="T39" fmla="*/ 38 h 200"/>
              <a:gd name="T40" fmla="*/ 102 w 200"/>
              <a:gd name="T41" fmla="*/ 38 h 200"/>
              <a:gd name="T42" fmla="*/ 102 w 200"/>
              <a:gd name="T43" fmla="*/ 38 h 200"/>
              <a:gd name="T44" fmla="*/ 103 w 200"/>
              <a:gd name="T45" fmla="*/ 38 h 200"/>
              <a:gd name="T46" fmla="*/ 156 w 200"/>
              <a:gd name="T47" fmla="*/ 148 h 200"/>
              <a:gd name="T48" fmla="*/ 146 w 200"/>
              <a:gd name="T49" fmla="*/ 148 h 200"/>
              <a:gd name="T50" fmla="*/ 146 w 200"/>
              <a:gd name="T51" fmla="*/ 157 h 200"/>
              <a:gd name="T52" fmla="*/ 131 w 200"/>
              <a:gd name="T53" fmla="*/ 157 h 200"/>
              <a:gd name="T54" fmla="*/ 131 w 200"/>
              <a:gd name="T55" fmla="*/ 148 h 200"/>
              <a:gd name="T56" fmla="*/ 74 w 200"/>
              <a:gd name="T57" fmla="*/ 148 h 200"/>
              <a:gd name="T58" fmla="*/ 74 w 200"/>
              <a:gd name="T59" fmla="*/ 157 h 200"/>
              <a:gd name="T60" fmla="*/ 59 w 200"/>
              <a:gd name="T61" fmla="*/ 157 h 200"/>
              <a:gd name="T62" fmla="*/ 59 w 200"/>
              <a:gd name="T63" fmla="*/ 148 h 200"/>
              <a:gd name="T64" fmla="*/ 48 w 200"/>
              <a:gd name="T65" fmla="*/ 148 h 200"/>
              <a:gd name="T66" fmla="*/ 48 w 200"/>
              <a:gd name="T67" fmla="*/ 95 h 200"/>
              <a:gd name="T68" fmla="*/ 54 w 200"/>
              <a:gd name="T69" fmla="*/ 57 h 200"/>
              <a:gd name="T70" fmla="*/ 68 w 200"/>
              <a:gd name="T71" fmla="*/ 44 h 200"/>
              <a:gd name="T72" fmla="*/ 102 w 200"/>
              <a:gd name="T73" fmla="*/ 38 h 200"/>
              <a:gd name="T74" fmla="*/ 137 w 200"/>
              <a:gd name="T75" fmla="*/ 44 h 200"/>
              <a:gd name="T76" fmla="*/ 151 w 200"/>
              <a:gd name="T77" fmla="*/ 57 h 200"/>
              <a:gd name="T78" fmla="*/ 156 w 200"/>
              <a:gd name="T79" fmla="*/ 95 h 200"/>
              <a:gd name="T80" fmla="*/ 156 w 200"/>
              <a:gd name="T81" fmla="*/ 148 h 200"/>
              <a:gd name="T82" fmla="*/ 73 w 200"/>
              <a:gd name="T83" fmla="*/ 120 h 200"/>
              <a:gd name="T84" fmla="*/ 61 w 200"/>
              <a:gd name="T85" fmla="*/ 120 h 200"/>
              <a:gd name="T86" fmla="*/ 56 w 200"/>
              <a:gd name="T87" fmla="*/ 123 h 200"/>
              <a:gd name="T88" fmla="*/ 56 w 200"/>
              <a:gd name="T89" fmla="*/ 129 h 200"/>
              <a:gd name="T90" fmla="*/ 61 w 200"/>
              <a:gd name="T91" fmla="*/ 132 h 200"/>
              <a:gd name="T92" fmla="*/ 73 w 200"/>
              <a:gd name="T93" fmla="*/ 132 h 200"/>
              <a:gd name="T94" fmla="*/ 76 w 200"/>
              <a:gd name="T95" fmla="*/ 129 h 200"/>
              <a:gd name="T96" fmla="*/ 76 w 200"/>
              <a:gd name="T97" fmla="*/ 123 h 200"/>
              <a:gd name="T98" fmla="*/ 73 w 200"/>
              <a:gd name="T99" fmla="*/ 120 h 200"/>
              <a:gd name="T100" fmla="*/ 144 w 200"/>
              <a:gd name="T101" fmla="*/ 120 h 200"/>
              <a:gd name="T102" fmla="*/ 132 w 200"/>
              <a:gd name="T103" fmla="*/ 120 h 200"/>
              <a:gd name="T104" fmla="*/ 128 w 200"/>
              <a:gd name="T105" fmla="*/ 123 h 200"/>
              <a:gd name="T106" fmla="*/ 128 w 200"/>
              <a:gd name="T107" fmla="*/ 129 h 200"/>
              <a:gd name="T108" fmla="*/ 132 w 200"/>
              <a:gd name="T109" fmla="*/ 132 h 200"/>
              <a:gd name="T110" fmla="*/ 144 w 200"/>
              <a:gd name="T111" fmla="*/ 132 h 200"/>
              <a:gd name="T112" fmla="*/ 148 w 200"/>
              <a:gd name="T113" fmla="*/ 129 h 200"/>
              <a:gd name="T114" fmla="*/ 148 w 200"/>
              <a:gd name="T115" fmla="*/ 123 h 200"/>
              <a:gd name="T116" fmla="*/ 144 w 200"/>
              <a:gd name="T117" fmla="*/ 12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0" h="200">
                <a:moveTo>
                  <a:pt x="81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8" y="52"/>
                  <a:pt x="128" y="48"/>
                  <a:pt x="124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77" y="48"/>
                  <a:pt x="77" y="52"/>
                  <a:pt x="81" y="52"/>
                </a:cubicBezTo>
                <a:close/>
                <a:moveTo>
                  <a:pt x="64" y="100"/>
                </a:moveTo>
                <a:cubicBezTo>
                  <a:pt x="141" y="100"/>
                  <a:pt x="141" y="100"/>
                  <a:pt x="141" y="100"/>
                </a:cubicBezTo>
                <a:cubicBezTo>
                  <a:pt x="145" y="100"/>
                  <a:pt x="145" y="97"/>
                  <a:pt x="145" y="94"/>
                </a:cubicBezTo>
                <a:cubicBezTo>
                  <a:pt x="141" y="66"/>
                  <a:pt x="141" y="66"/>
                  <a:pt x="141" y="66"/>
                </a:cubicBezTo>
                <a:cubicBezTo>
                  <a:pt x="141" y="62"/>
                  <a:pt x="139" y="60"/>
                  <a:pt x="135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65" y="60"/>
                  <a:pt x="64" y="62"/>
                  <a:pt x="64" y="66"/>
                </a:cubicBezTo>
                <a:cubicBezTo>
                  <a:pt x="60" y="94"/>
                  <a:pt x="60" y="94"/>
                  <a:pt x="60" y="94"/>
                </a:cubicBezTo>
                <a:cubicBezTo>
                  <a:pt x="59" y="97"/>
                  <a:pt x="60" y="100"/>
                  <a:pt x="64" y="100"/>
                </a:cubicBezTo>
                <a:close/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45"/>
                  <a:pt x="155" y="0"/>
                  <a:pt x="100" y="0"/>
                </a:cubicBezTo>
                <a:close/>
                <a:moveTo>
                  <a:pt x="103" y="38"/>
                </a:moveTo>
                <a:cubicBezTo>
                  <a:pt x="103" y="38"/>
                  <a:pt x="103" y="38"/>
                  <a:pt x="102" y="38"/>
                </a:cubicBezTo>
                <a:cubicBezTo>
                  <a:pt x="102" y="38"/>
                  <a:pt x="102" y="38"/>
                  <a:pt x="102" y="38"/>
                </a:cubicBezTo>
                <a:lnTo>
                  <a:pt x="103" y="38"/>
                </a:lnTo>
                <a:close/>
                <a:moveTo>
                  <a:pt x="156" y="148"/>
                </a:moveTo>
                <a:cubicBezTo>
                  <a:pt x="146" y="148"/>
                  <a:pt x="146" y="148"/>
                  <a:pt x="146" y="148"/>
                </a:cubicBezTo>
                <a:cubicBezTo>
                  <a:pt x="146" y="157"/>
                  <a:pt x="146" y="157"/>
                  <a:pt x="146" y="157"/>
                </a:cubicBezTo>
                <a:cubicBezTo>
                  <a:pt x="146" y="167"/>
                  <a:pt x="131" y="167"/>
                  <a:pt x="131" y="157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74" y="148"/>
                  <a:pt x="74" y="148"/>
                  <a:pt x="74" y="148"/>
                </a:cubicBezTo>
                <a:cubicBezTo>
                  <a:pt x="74" y="157"/>
                  <a:pt x="74" y="157"/>
                  <a:pt x="74" y="157"/>
                </a:cubicBezTo>
                <a:cubicBezTo>
                  <a:pt x="74" y="167"/>
                  <a:pt x="59" y="167"/>
                  <a:pt x="59" y="157"/>
                </a:cubicBezTo>
                <a:cubicBezTo>
                  <a:pt x="59" y="148"/>
                  <a:pt x="59" y="148"/>
                  <a:pt x="59" y="148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48" y="95"/>
                  <a:pt x="48" y="95"/>
                  <a:pt x="48" y="95"/>
                </a:cubicBezTo>
                <a:cubicBezTo>
                  <a:pt x="54" y="57"/>
                  <a:pt x="54" y="57"/>
                  <a:pt x="54" y="57"/>
                </a:cubicBezTo>
                <a:cubicBezTo>
                  <a:pt x="55" y="49"/>
                  <a:pt x="61" y="47"/>
                  <a:pt x="68" y="44"/>
                </a:cubicBezTo>
                <a:cubicBezTo>
                  <a:pt x="75" y="41"/>
                  <a:pt x="91" y="38"/>
                  <a:pt x="102" y="38"/>
                </a:cubicBezTo>
                <a:cubicBezTo>
                  <a:pt x="114" y="38"/>
                  <a:pt x="130" y="41"/>
                  <a:pt x="137" y="44"/>
                </a:cubicBezTo>
                <a:cubicBezTo>
                  <a:pt x="143" y="47"/>
                  <a:pt x="150" y="49"/>
                  <a:pt x="151" y="57"/>
                </a:cubicBezTo>
                <a:cubicBezTo>
                  <a:pt x="156" y="95"/>
                  <a:pt x="156" y="95"/>
                  <a:pt x="156" y="95"/>
                </a:cubicBezTo>
                <a:lnTo>
                  <a:pt x="156" y="148"/>
                </a:lnTo>
                <a:close/>
                <a:moveTo>
                  <a:pt x="73" y="120"/>
                </a:moveTo>
                <a:cubicBezTo>
                  <a:pt x="61" y="120"/>
                  <a:pt x="61" y="120"/>
                  <a:pt x="61" y="120"/>
                </a:cubicBezTo>
                <a:cubicBezTo>
                  <a:pt x="59" y="120"/>
                  <a:pt x="56" y="121"/>
                  <a:pt x="56" y="123"/>
                </a:cubicBezTo>
                <a:cubicBezTo>
                  <a:pt x="56" y="129"/>
                  <a:pt x="56" y="129"/>
                  <a:pt x="56" y="129"/>
                </a:cubicBezTo>
                <a:cubicBezTo>
                  <a:pt x="56" y="131"/>
                  <a:pt x="59" y="132"/>
                  <a:pt x="61" y="132"/>
                </a:cubicBezTo>
                <a:cubicBezTo>
                  <a:pt x="73" y="132"/>
                  <a:pt x="73" y="132"/>
                  <a:pt x="73" y="132"/>
                </a:cubicBezTo>
                <a:cubicBezTo>
                  <a:pt x="74" y="132"/>
                  <a:pt x="76" y="131"/>
                  <a:pt x="76" y="129"/>
                </a:cubicBezTo>
                <a:cubicBezTo>
                  <a:pt x="76" y="123"/>
                  <a:pt x="76" y="123"/>
                  <a:pt x="76" y="123"/>
                </a:cubicBezTo>
                <a:cubicBezTo>
                  <a:pt x="76" y="121"/>
                  <a:pt x="74" y="120"/>
                  <a:pt x="73" y="120"/>
                </a:cubicBezTo>
                <a:close/>
                <a:moveTo>
                  <a:pt x="144" y="120"/>
                </a:moveTo>
                <a:cubicBezTo>
                  <a:pt x="132" y="120"/>
                  <a:pt x="132" y="120"/>
                  <a:pt x="132" y="120"/>
                </a:cubicBezTo>
                <a:cubicBezTo>
                  <a:pt x="131" y="120"/>
                  <a:pt x="128" y="121"/>
                  <a:pt x="128" y="123"/>
                </a:cubicBezTo>
                <a:cubicBezTo>
                  <a:pt x="128" y="129"/>
                  <a:pt x="128" y="129"/>
                  <a:pt x="128" y="129"/>
                </a:cubicBezTo>
                <a:cubicBezTo>
                  <a:pt x="128" y="131"/>
                  <a:pt x="131" y="132"/>
                  <a:pt x="132" y="132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46" y="132"/>
                  <a:pt x="148" y="131"/>
                  <a:pt x="148" y="129"/>
                </a:cubicBezTo>
                <a:cubicBezTo>
                  <a:pt x="148" y="123"/>
                  <a:pt x="148" y="123"/>
                  <a:pt x="148" y="123"/>
                </a:cubicBezTo>
                <a:cubicBezTo>
                  <a:pt x="148" y="121"/>
                  <a:pt x="146" y="120"/>
                  <a:pt x="144" y="120"/>
                </a:cubicBez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省外游客交通工具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845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71099" y="1433015"/>
            <a:ext cx="39731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55600" algn="just"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来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南雄的省外游客停留天数总体分布特征是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天占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XX%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天占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XX 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天占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XX%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4-6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天占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XX%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7-15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天占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XX%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15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天以上占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XX%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。游客以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1-3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天的短期旅游为主。</a:t>
            </a:r>
            <a:endParaRPr lang="zh-CN" altLang="zh-CN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549763548"/>
              </p:ext>
            </p:extLst>
          </p:nvPr>
        </p:nvGraphicFramePr>
        <p:xfrm>
          <a:off x="5398275" y="1480577"/>
          <a:ext cx="6401640" cy="3959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省外游客停留天数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001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71099" y="1433015"/>
            <a:ext cx="41255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各景点接待省外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游客数共计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万人次，包括珠玑古巷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万人次；梅岭梅关古道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万人次；主田香草世界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万人次；梅岭钟鼓岩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万人次；邓坊泉水谷漂流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万人次；坪田千年银杏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万人次；帽子峰森林公园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人次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105656" y="1715856"/>
            <a:ext cx="10646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 位：万人次</a:t>
            </a:r>
          </a:p>
        </p:txBody>
      </p:sp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3254586056"/>
              </p:ext>
            </p:extLst>
          </p:nvPr>
        </p:nvGraphicFramePr>
        <p:xfrm>
          <a:off x="5420169" y="1517218"/>
          <a:ext cx="6480000" cy="4385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省外游客游览景点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287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711569"/>
            <a:ext cx="12192000" cy="32043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>
            <a:spLocks noChangeAspect="1"/>
          </p:cNvSpPr>
          <p:nvPr/>
        </p:nvSpPr>
        <p:spPr>
          <a:xfrm>
            <a:off x="5141913" y="2686051"/>
            <a:ext cx="969962" cy="969963"/>
          </a:xfrm>
          <a:custGeom>
            <a:avLst/>
            <a:gdLst>
              <a:gd name="connsiteX0" fmla="*/ 157193 w 970530"/>
              <a:gd name="connsiteY0" fmla="*/ 238654 h 968938"/>
              <a:gd name="connsiteX1" fmla="*/ 154926 w 970530"/>
              <a:gd name="connsiteY1" fmla="*/ 240047 h 968938"/>
              <a:gd name="connsiteX2" fmla="*/ 158049 w 970530"/>
              <a:gd name="connsiteY2" fmla="*/ 240047 h 968938"/>
              <a:gd name="connsiteX3" fmla="*/ 152692 w 970530"/>
              <a:gd name="connsiteY3" fmla="*/ 236963 h 968938"/>
              <a:gd name="connsiteX4" fmla="*/ 152692 w 970530"/>
              <a:gd name="connsiteY4" fmla="*/ 240047 h 968938"/>
              <a:gd name="connsiteX5" fmla="*/ 154587 w 970530"/>
              <a:gd name="connsiteY5" fmla="*/ 240047 h 968938"/>
              <a:gd name="connsiteX6" fmla="*/ 148213 w 970530"/>
              <a:gd name="connsiteY6" fmla="*/ 229675 h 968938"/>
              <a:gd name="connsiteX7" fmla="*/ 145947 w 970530"/>
              <a:gd name="connsiteY7" fmla="*/ 231066 h 968938"/>
              <a:gd name="connsiteX8" fmla="*/ 149068 w 970530"/>
              <a:gd name="connsiteY8" fmla="*/ 231066 h 968938"/>
              <a:gd name="connsiteX9" fmla="*/ 143712 w 970530"/>
              <a:gd name="connsiteY9" fmla="*/ 227983 h 968938"/>
              <a:gd name="connsiteX10" fmla="*/ 143712 w 970530"/>
              <a:gd name="connsiteY10" fmla="*/ 231066 h 968938"/>
              <a:gd name="connsiteX11" fmla="*/ 145606 w 970530"/>
              <a:gd name="connsiteY11" fmla="*/ 231066 h 968938"/>
              <a:gd name="connsiteX12" fmla="*/ 139233 w 970530"/>
              <a:gd name="connsiteY12" fmla="*/ 220695 h 968938"/>
              <a:gd name="connsiteX13" fmla="*/ 136967 w 970530"/>
              <a:gd name="connsiteY13" fmla="*/ 222086 h 968938"/>
              <a:gd name="connsiteX14" fmla="*/ 140088 w 970530"/>
              <a:gd name="connsiteY14" fmla="*/ 222086 h 968938"/>
              <a:gd name="connsiteX15" fmla="*/ 134732 w 970530"/>
              <a:gd name="connsiteY15" fmla="*/ 219003 h 968938"/>
              <a:gd name="connsiteX16" fmla="*/ 134732 w 970530"/>
              <a:gd name="connsiteY16" fmla="*/ 222086 h 968938"/>
              <a:gd name="connsiteX17" fmla="*/ 136626 w 970530"/>
              <a:gd name="connsiteY17" fmla="*/ 222086 h 968938"/>
              <a:gd name="connsiteX18" fmla="*/ 130253 w 970530"/>
              <a:gd name="connsiteY18" fmla="*/ 211715 h 968938"/>
              <a:gd name="connsiteX19" fmla="*/ 127987 w 970530"/>
              <a:gd name="connsiteY19" fmla="*/ 213106 h 968938"/>
              <a:gd name="connsiteX20" fmla="*/ 131108 w 970530"/>
              <a:gd name="connsiteY20" fmla="*/ 213106 h 968938"/>
              <a:gd name="connsiteX21" fmla="*/ 125752 w 970530"/>
              <a:gd name="connsiteY21" fmla="*/ 210023 h 968938"/>
              <a:gd name="connsiteX22" fmla="*/ 125752 w 970530"/>
              <a:gd name="connsiteY22" fmla="*/ 213106 h 968938"/>
              <a:gd name="connsiteX23" fmla="*/ 127646 w 970530"/>
              <a:gd name="connsiteY23" fmla="*/ 213106 h 968938"/>
              <a:gd name="connsiteX24" fmla="*/ 121272 w 970530"/>
              <a:gd name="connsiteY24" fmla="*/ 202733 h 968938"/>
              <a:gd name="connsiteX25" fmla="*/ 119005 w 970530"/>
              <a:gd name="connsiteY25" fmla="*/ 204126 h 968938"/>
              <a:gd name="connsiteX26" fmla="*/ 122128 w 970530"/>
              <a:gd name="connsiteY26" fmla="*/ 204126 h 968938"/>
              <a:gd name="connsiteX27" fmla="*/ 116771 w 970530"/>
              <a:gd name="connsiteY27" fmla="*/ 201042 h 968938"/>
              <a:gd name="connsiteX28" fmla="*/ 116771 w 970530"/>
              <a:gd name="connsiteY28" fmla="*/ 204126 h 968938"/>
              <a:gd name="connsiteX29" fmla="*/ 118666 w 970530"/>
              <a:gd name="connsiteY29" fmla="*/ 204126 h 968938"/>
              <a:gd name="connsiteX30" fmla="*/ 112292 w 970530"/>
              <a:gd name="connsiteY30" fmla="*/ 193754 h 968938"/>
              <a:gd name="connsiteX31" fmla="*/ 111919 w 970530"/>
              <a:gd name="connsiteY31" fmla="*/ 193983 h 968938"/>
              <a:gd name="connsiteX32" fmla="*/ 111919 w 970530"/>
              <a:gd name="connsiteY32" fmla="*/ 195145 h 968938"/>
              <a:gd name="connsiteX33" fmla="*/ 113147 w 970530"/>
              <a:gd name="connsiteY33" fmla="*/ 195145 h 968938"/>
              <a:gd name="connsiteX34" fmla="*/ 233958 w 970530"/>
              <a:gd name="connsiteY34" fmla="*/ 0 h 968938"/>
              <a:gd name="connsiteX35" fmla="*/ 320874 w 970530"/>
              <a:gd name="connsiteY35" fmla="*/ 8930 h 968938"/>
              <a:gd name="connsiteX36" fmla="*/ 315034 w 970530"/>
              <a:gd name="connsiteY36" fmla="*/ 21406 h 968938"/>
              <a:gd name="connsiteX37" fmla="*/ 325726 w 970530"/>
              <a:gd name="connsiteY37" fmla="*/ 22505 h 968938"/>
              <a:gd name="connsiteX38" fmla="*/ 322127 w 970530"/>
              <a:gd name="connsiteY38" fmla="*/ 30193 h 968938"/>
              <a:gd name="connsiteX39" fmla="*/ 334707 w 970530"/>
              <a:gd name="connsiteY39" fmla="*/ 31486 h 968938"/>
              <a:gd name="connsiteX40" fmla="*/ 331109 w 970530"/>
              <a:gd name="connsiteY40" fmla="*/ 39174 h 968938"/>
              <a:gd name="connsiteX41" fmla="*/ 343687 w 970530"/>
              <a:gd name="connsiteY41" fmla="*/ 40466 h 968938"/>
              <a:gd name="connsiteX42" fmla="*/ 340089 w 970530"/>
              <a:gd name="connsiteY42" fmla="*/ 48154 h 968938"/>
              <a:gd name="connsiteX43" fmla="*/ 352667 w 970530"/>
              <a:gd name="connsiteY43" fmla="*/ 49446 h 968938"/>
              <a:gd name="connsiteX44" fmla="*/ 349069 w 970530"/>
              <a:gd name="connsiteY44" fmla="*/ 57134 h 968938"/>
              <a:gd name="connsiteX45" fmla="*/ 361647 w 970530"/>
              <a:gd name="connsiteY45" fmla="*/ 58426 h 968938"/>
              <a:gd name="connsiteX46" fmla="*/ 358622 w 970530"/>
              <a:gd name="connsiteY46" fmla="*/ 64889 h 968938"/>
              <a:gd name="connsiteX47" fmla="*/ 370285 w 970530"/>
              <a:gd name="connsiteY47" fmla="*/ 64889 h 968938"/>
              <a:gd name="connsiteX48" fmla="*/ 370285 w 970530"/>
              <a:gd name="connsiteY48" fmla="*/ 67372 h 968938"/>
              <a:gd name="connsiteX49" fmla="*/ 370628 w 970530"/>
              <a:gd name="connsiteY49" fmla="*/ 67407 h 968938"/>
              <a:gd name="connsiteX50" fmla="*/ 370285 w 970530"/>
              <a:gd name="connsiteY50" fmla="*/ 68140 h 968938"/>
              <a:gd name="connsiteX51" fmla="*/ 370285 w 970530"/>
              <a:gd name="connsiteY51" fmla="*/ 75429 h 968938"/>
              <a:gd name="connsiteX52" fmla="*/ 379608 w 970530"/>
              <a:gd name="connsiteY52" fmla="*/ 76387 h 968938"/>
              <a:gd name="connsiteX53" fmla="*/ 376010 w 970530"/>
              <a:gd name="connsiteY53" fmla="*/ 84075 h 968938"/>
              <a:gd name="connsiteX54" fmla="*/ 388588 w 970530"/>
              <a:gd name="connsiteY54" fmla="*/ 85367 h 968938"/>
              <a:gd name="connsiteX55" fmla="*/ 384990 w 970530"/>
              <a:gd name="connsiteY55" fmla="*/ 93055 h 968938"/>
              <a:gd name="connsiteX56" fmla="*/ 397568 w 970530"/>
              <a:gd name="connsiteY56" fmla="*/ 94347 h 968938"/>
              <a:gd name="connsiteX57" fmla="*/ 393969 w 970530"/>
              <a:gd name="connsiteY57" fmla="*/ 102035 h 968938"/>
              <a:gd name="connsiteX58" fmla="*/ 406549 w 970530"/>
              <a:gd name="connsiteY58" fmla="*/ 103328 h 968938"/>
              <a:gd name="connsiteX59" fmla="*/ 402951 w 970530"/>
              <a:gd name="connsiteY59" fmla="*/ 111015 h 968938"/>
              <a:gd name="connsiteX60" fmla="*/ 415529 w 970530"/>
              <a:gd name="connsiteY60" fmla="*/ 112308 h 968938"/>
              <a:gd name="connsiteX61" fmla="*/ 413482 w 970530"/>
              <a:gd name="connsiteY61" fmla="*/ 116681 h 968938"/>
              <a:gd name="connsiteX62" fmla="*/ 478036 w 970530"/>
              <a:gd name="connsiteY62" fmla="*/ 116681 h 968938"/>
              <a:gd name="connsiteX63" fmla="*/ 478036 w 970530"/>
              <a:gd name="connsiteY63" fmla="*/ 10120 h 968938"/>
              <a:gd name="connsiteX64" fmla="*/ 551260 w 970530"/>
              <a:gd name="connsiteY64" fmla="*/ 10120 h 968938"/>
              <a:gd name="connsiteX65" fmla="*/ 551260 w 970530"/>
              <a:gd name="connsiteY65" fmla="*/ 23695 h 968938"/>
              <a:gd name="connsiteX66" fmla="*/ 556112 w 970530"/>
              <a:gd name="connsiteY66" fmla="*/ 23695 h 968938"/>
              <a:gd name="connsiteX67" fmla="*/ 556112 w 970530"/>
              <a:gd name="connsiteY67" fmla="*/ 32676 h 968938"/>
              <a:gd name="connsiteX68" fmla="*/ 565093 w 970530"/>
              <a:gd name="connsiteY68" fmla="*/ 32676 h 968938"/>
              <a:gd name="connsiteX69" fmla="*/ 565093 w 970530"/>
              <a:gd name="connsiteY69" fmla="*/ 41656 h 968938"/>
              <a:gd name="connsiteX70" fmla="*/ 574073 w 970530"/>
              <a:gd name="connsiteY70" fmla="*/ 41656 h 968938"/>
              <a:gd name="connsiteX71" fmla="*/ 574073 w 970530"/>
              <a:gd name="connsiteY71" fmla="*/ 50636 h 968938"/>
              <a:gd name="connsiteX72" fmla="*/ 583053 w 970530"/>
              <a:gd name="connsiteY72" fmla="*/ 50636 h 968938"/>
              <a:gd name="connsiteX73" fmla="*/ 583053 w 970530"/>
              <a:gd name="connsiteY73" fmla="*/ 59616 h 968938"/>
              <a:gd name="connsiteX74" fmla="*/ 592033 w 970530"/>
              <a:gd name="connsiteY74" fmla="*/ 59616 h 968938"/>
              <a:gd name="connsiteX75" fmla="*/ 592033 w 970530"/>
              <a:gd name="connsiteY75" fmla="*/ 68597 h 968938"/>
              <a:gd name="connsiteX76" fmla="*/ 601014 w 970530"/>
              <a:gd name="connsiteY76" fmla="*/ 68597 h 968938"/>
              <a:gd name="connsiteX77" fmla="*/ 601014 w 970530"/>
              <a:gd name="connsiteY77" fmla="*/ 77577 h 968938"/>
              <a:gd name="connsiteX78" fmla="*/ 609994 w 970530"/>
              <a:gd name="connsiteY78" fmla="*/ 77577 h 968938"/>
              <a:gd name="connsiteX79" fmla="*/ 609994 w 970530"/>
              <a:gd name="connsiteY79" fmla="*/ 86557 h 968938"/>
              <a:gd name="connsiteX80" fmla="*/ 618974 w 970530"/>
              <a:gd name="connsiteY80" fmla="*/ 86557 h 968938"/>
              <a:gd name="connsiteX81" fmla="*/ 618974 w 970530"/>
              <a:gd name="connsiteY81" fmla="*/ 95537 h 968938"/>
              <a:gd name="connsiteX82" fmla="*/ 627954 w 970530"/>
              <a:gd name="connsiteY82" fmla="*/ 95537 h 968938"/>
              <a:gd name="connsiteX83" fmla="*/ 627954 w 970530"/>
              <a:gd name="connsiteY83" fmla="*/ 104518 h 968938"/>
              <a:gd name="connsiteX84" fmla="*/ 636935 w 970530"/>
              <a:gd name="connsiteY84" fmla="*/ 104518 h 968938"/>
              <a:gd name="connsiteX85" fmla="*/ 636935 w 970530"/>
              <a:gd name="connsiteY85" fmla="*/ 113498 h 968938"/>
              <a:gd name="connsiteX86" fmla="*/ 645915 w 970530"/>
              <a:gd name="connsiteY86" fmla="*/ 113498 h 968938"/>
              <a:gd name="connsiteX87" fmla="*/ 645915 w 970530"/>
              <a:gd name="connsiteY87" fmla="*/ 122478 h 968938"/>
              <a:gd name="connsiteX88" fmla="*/ 654895 w 970530"/>
              <a:gd name="connsiteY88" fmla="*/ 122478 h 968938"/>
              <a:gd name="connsiteX89" fmla="*/ 654895 w 970530"/>
              <a:gd name="connsiteY89" fmla="*/ 131458 h 968938"/>
              <a:gd name="connsiteX90" fmla="*/ 663875 w 970530"/>
              <a:gd name="connsiteY90" fmla="*/ 131458 h 968938"/>
              <a:gd name="connsiteX91" fmla="*/ 663875 w 970530"/>
              <a:gd name="connsiteY91" fmla="*/ 140439 h 968938"/>
              <a:gd name="connsiteX92" fmla="*/ 672856 w 970530"/>
              <a:gd name="connsiteY92" fmla="*/ 140439 h 968938"/>
              <a:gd name="connsiteX93" fmla="*/ 672856 w 970530"/>
              <a:gd name="connsiteY93" fmla="*/ 149419 h 968938"/>
              <a:gd name="connsiteX94" fmla="*/ 681836 w 970530"/>
              <a:gd name="connsiteY94" fmla="*/ 149419 h 968938"/>
              <a:gd name="connsiteX95" fmla="*/ 681836 w 970530"/>
              <a:gd name="connsiteY95" fmla="*/ 158399 h 968938"/>
              <a:gd name="connsiteX96" fmla="*/ 690816 w 970530"/>
              <a:gd name="connsiteY96" fmla="*/ 158399 h 968938"/>
              <a:gd name="connsiteX97" fmla="*/ 690816 w 970530"/>
              <a:gd name="connsiteY97" fmla="*/ 167379 h 968938"/>
              <a:gd name="connsiteX98" fmla="*/ 699796 w 970530"/>
              <a:gd name="connsiteY98" fmla="*/ 167379 h 968938"/>
              <a:gd name="connsiteX99" fmla="*/ 699796 w 970530"/>
              <a:gd name="connsiteY99" fmla="*/ 176360 h 968938"/>
              <a:gd name="connsiteX100" fmla="*/ 708777 w 970530"/>
              <a:gd name="connsiteY100" fmla="*/ 176360 h 968938"/>
              <a:gd name="connsiteX101" fmla="*/ 708777 w 970530"/>
              <a:gd name="connsiteY101" fmla="*/ 185340 h 968938"/>
              <a:gd name="connsiteX102" fmla="*/ 717757 w 970530"/>
              <a:gd name="connsiteY102" fmla="*/ 185340 h 968938"/>
              <a:gd name="connsiteX103" fmla="*/ 717757 w 970530"/>
              <a:gd name="connsiteY103" fmla="*/ 194320 h 968938"/>
              <a:gd name="connsiteX104" fmla="*/ 726737 w 970530"/>
              <a:gd name="connsiteY104" fmla="*/ 194320 h 968938"/>
              <a:gd name="connsiteX105" fmla="*/ 726737 w 970530"/>
              <a:gd name="connsiteY105" fmla="*/ 203300 h 968938"/>
              <a:gd name="connsiteX106" fmla="*/ 735717 w 970530"/>
              <a:gd name="connsiteY106" fmla="*/ 203300 h 968938"/>
              <a:gd name="connsiteX107" fmla="*/ 735717 w 970530"/>
              <a:gd name="connsiteY107" fmla="*/ 212280 h 968938"/>
              <a:gd name="connsiteX108" fmla="*/ 744697 w 970530"/>
              <a:gd name="connsiteY108" fmla="*/ 212280 h 968938"/>
              <a:gd name="connsiteX109" fmla="*/ 744697 w 970530"/>
              <a:gd name="connsiteY109" fmla="*/ 221261 h 968938"/>
              <a:gd name="connsiteX110" fmla="*/ 753678 w 970530"/>
              <a:gd name="connsiteY110" fmla="*/ 221261 h 968938"/>
              <a:gd name="connsiteX111" fmla="*/ 753678 w 970530"/>
              <a:gd name="connsiteY111" fmla="*/ 230241 h 968938"/>
              <a:gd name="connsiteX112" fmla="*/ 762658 w 970530"/>
              <a:gd name="connsiteY112" fmla="*/ 230241 h 968938"/>
              <a:gd name="connsiteX113" fmla="*/ 762658 w 970530"/>
              <a:gd name="connsiteY113" fmla="*/ 239221 h 968938"/>
              <a:gd name="connsiteX114" fmla="*/ 771638 w 970530"/>
              <a:gd name="connsiteY114" fmla="*/ 239221 h 968938"/>
              <a:gd name="connsiteX115" fmla="*/ 771638 w 970530"/>
              <a:gd name="connsiteY115" fmla="*/ 248202 h 968938"/>
              <a:gd name="connsiteX116" fmla="*/ 780619 w 970530"/>
              <a:gd name="connsiteY116" fmla="*/ 248202 h 968938"/>
              <a:gd name="connsiteX117" fmla="*/ 780619 w 970530"/>
              <a:gd name="connsiteY117" fmla="*/ 256174 h 968938"/>
              <a:gd name="connsiteX118" fmla="*/ 781627 w 970530"/>
              <a:gd name="connsiteY118" fmla="*/ 257182 h 968938"/>
              <a:gd name="connsiteX119" fmla="*/ 789599 w 970530"/>
              <a:gd name="connsiteY119" fmla="*/ 257182 h 968938"/>
              <a:gd name="connsiteX120" fmla="*/ 789599 w 970530"/>
              <a:gd name="connsiteY120" fmla="*/ 265154 h 968938"/>
              <a:gd name="connsiteX121" fmla="*/ 790607 w 970530"/>
              <a:gd name="connsiteY121" fmla="*/ 266162 h 968938"/>
              <a:gd name="connsiteX122" fmla="*/ 798579 w 970530"/>
              <a:gd name="connsiteY122" fmla="*/ 266162 h 968938"/>
              <a:gd name="connsiteX123" fmla="*/ 798579 w 970530"/>
              <a:gd name="connsiteY123" fmla="*/ 274134 h 968938"/>
              <a:gd name="connsiteX124" fmla="*/ 799588 w 970530"/>
              <a:gd name="connsiteY124" fmla="*/ 275143 h 968938"/>
              <a:gd name="connsiteX125" fmla="*/ 807560 w 970530"/>
              <a:gd name="connsiteY125" fmla="*/ 275143 h 968938"/>
              <a:gd name="connsiteX126" fmla="*/ 807560 w 970530"/>
              <a:gd name="connsiteY126" fmla="*/ 283115 h 968938"/>
              <a:gd name="connsiteX127" fmla="*/ 970530 w 970530"/>
              <a:gd name="connsiteY127" fmla="*/ 446085 h 968938"/>
              <a:gd name="connsiteX128" fmla="*/ 934646 w 970530"/>
              <a:gd name="connsiteY128" fmla="*/ 561686 h 968938"/>
              <a:gd name="connsiteX129" fmla="*/ 438360 w 970530"/>
              <a:gd name="connsiteY129" fmla="*/ 968734 h 968938"/>
              <a:gd name="connsiteX130" fmla="*/ 436340 w 970530"/>
              <a:gd name="connsiteY130" fmla="*/ 968938 h 968938"/>
              <a:gd name="connsiteX131" fmla="*/ 246591 w 970530"/>
              <a:gd name="connsiteY131" fmla="*/ 779189 h 968938"/>
              <a:gd name="connsiteX132" fmla="*/ 248087 w 970530"/>
              <a:gd name="connsiteY132" fmla="*/ 777693 h 968938"/>
              <a:gd name="connsiteX133" fmla="*/ 240094 w 970530"/>
              <a:gd name="connsiteY133" fmla="*/ 768036 h 968938"/>
              <a:gd name="connsiteX134" fmla="*/ 239176 w 970530"/>
              <a:gd name="connsiteY134" fmla="*/ 768797 h 968938"/>
              <a:gd name="connsiteX135" fmla="*/ 231114 w 970530"/>
              <a:gd name="connsiteY135" fmla="*/ 759056 h 968938"/>
              <a:gd name="connsiteX136" fmla="*/ 230196 w 970530"/>
              <a:gd name="connsiteY136" fmla="*/ 759817 h 968938"/>
              <a:gd name="connsiteX137" fmla="*/ 222134 w 970530"/>
              <a:gd name="connsiteY137" fmla="*/ 750076 h 968938"/>
              <a:gd name="connsiteX138" fmla="*/ 221216 w 970530"/>
              <a:gd name="connsiteY138" fmla="*/ 750837 h 968938"/>
              <a:gd name="connsiteX139" fmla="*/ 213153 w 970530"/>
              <a:gd name="connsiteY139" fmla="*/ 741094 h 968938"/>
              <a:gd name="connsiteX140" fmla="*/ 212235 w 970530"/>
              <a:gd name="connsiteY140" fmla="*/ 741856 h 968938"/>
              <a:gd name="connsiteX141" fmla="*/ 204173 w 970530"/>
              <a:gd name="connsiteY141" fmla="*/ 732115 h 968938"/>
              <a:gd name="connsiteX142" fmla="*/ 203255 w 970530"/>
              <a:gd name="connsiteY142" fmla="*/ 732876 h 968938"/>
              <a:gd name="connsiteX143" fmla="*/ 195193 w 970530"/>
              <a:gd name="connsiteY143" fmla="*/ 723135 h 968938"/>
              <a:gd name="connsiteX144" fmla="*/ 194275 w 970530"/>
              <a:gd name="connsiteY144" fmla="*/ 723896 h 968938"/>
              <a:gd name="connsiteX145" fmla="*/ 186213 w 970530"/>
              <a:gd name="connsiteY145" fmla="*/ 714155 h 968938"/>
              <a:gd name="connsiteX146" fmla="*/ 185295 w 970530"/>
              <a:gd name="connsiteY146" fmla="*/ 714916 h 968938"/>
              <a:gd name="connsiteX147" fmla="*/ 177232 w 970530"/>
              <a:gd name="connsiteY147" fmla="*/ 705173 h 968938"/>
              <a:gd name="connsiteX148" fmla="*/ 176314 w 970530"/>
              <a:gd name="connsiteY148" fmla="*/ 705935 h 968938"/>
              <a:gd name="connsiteX149" fmla="*/ 168252 w 970530"/>
              <a:gd name="connsiteY149" fmla="*/ 696194 h 968938"/>
              <a:gd name="connsiteX150" fmla="*/ 167334 w 970530"/>
              <a:gd name="connsiteY150" fmla="*/ 696955 h 968938"/>
              <a:gd name="connsiteX151" fmla="*/ 159272 w 970530"/>
              <a:gd name="connsiteY151" fmla="*/ 687214 h 968938"/>
              <a:gd name="connsiteX152" fmla="*/ 158354 w 970530"/>
              <a:gd name="connsiteY152" fmla="*/ 687975 h 968938"/>
              <a:gd name="connsiteX153" fmla="*/ 150292 w 970530"/>
              <a:gd name="connsiteY153" fmla="*/ 678234 h 968938"/>
              <a:gd name="connsiteX154" fmla="*/ 149374 w 970530"/>
              <a:gd name="connsiteY154" fmla="*/ 678995 h 968938"/>
              <a:gd name="connsiteX155" fmla="*/ 141311 w 970530"/>
              <a:gd name="connsiteY155" fmla="*/ 669252 h 968938"/>
              <a:gd name="connsiteX156" fmla="*/ 140393 w 970530"/>
              <a:gd name="connsiteY156" fmla="*/ 670014 h 968938"/>
              <a:gd name="connsiteX157" fmla="*/ 132331 w 970530"/>
              <a:gd name="connsiteY157" fmla="*/ 660273 h 968938"/>
              <a:gd name="connsiteX158" fmla="*/ 131413 w 970530"/>
              <a:gd name="connsiteY158" fmla="*/ 661034 h 968938"/>
              <a:gd name="connsiteX159" fmla="*/ 123351 w 970530"/>
              <a:gd name="connsiteY159" fmla="*/ 651293 h 968938"/>
              <a:gd name="connsiteX160" fmla="*/ 122433 w 970530"/>
              <a:gd name="connsiteY160" fmla="*/ 652054 h 968938"/>
              <a:gd name="connsiteX161" fmla="*/ 114371 w 970530"/>
              <a:gd name="connsiteY161" fmla="*/ 642313 h 968938"/>
              <a:gd name="connsiteX162" fmla="*/ 113453 w 970530"/>
              <a:gd name="connsiteY162" fmla="*/ 643074 h 968938"/>
              <a:gd name="connsiteX163" fmla="*/ 105390 w 970530"/>
              <a:gd name="connsiteY163" fmla="*/ 633331 h 968938"/>
              <a:gd name="connsiteX164" fmla="*/ 104472 w 970530"/>
              <a:gd name="connsiteY164" fmla="*/ 634093 h 968938"/>
              <a:gd name="connsiteX165" fmla="*/ 96410 w 970530"/>
              <a:gd name="connsiteY165" fmla="*/ 624352 h 968938"/>
              <a:gd name="connsiteX166" fmla="*/ 95492 w 970530"/>
              <a:gd name="connsiteY166" fmla="*/ 625113 h 968938"/>
              <a:gd name="connsiteX167" fmla="*/ 87430 w 970530"/>
              <a:gd name="connsiteY167" fmla="*/ 615372 h 968938"/>
              <a:gd name="connsiteX168" fmla="*/ 86512 w 970530"/>
              <a:gd name="connsiteY168" fmla="*/ 616133 h 968938"/>
              <a:gd name="connsiteX169" fmla="*/ 78450 w 970530"/>
              <a:gd name="connsiteY169" fmla="*/ 606392 h 968938"/>
              <a:gd name="connsiteX170" fmla="*/ 77532 w 970530"/>
              <a:gd name="connsiteY170" fmla="*/ 607153 h 968938"/>
              <a:gd name="connsiteX171" fmla="*/ 69469 w 970530"/>
              <a:gd name="connsiteY171" fmla="*/ 597410 h 968938"/>
              <a:gd name="connsiteX172" fmla="*/ 68551 w 970530"/>
              <a:gd name="connsiteY172" fmla="*/ 598172 h 968938"/>
              <a:gd name="connsiteX173" fmla="*/ 25688 w 970530"/>
              <a:gd name="connsiteY173" fmla="*/ 546380 h 968938"/>
              <a:gd name="connsiteX174" fmla="*/ 28430 w 970530"/>
              <a:gd name="connsiteY174" fmla="*/ 541981 h 968938"/>
              <a:gd name="connsiteX175" fmla="*/ 20836 w 970530"/>
              <a:gd name="connsiteY175" fmla="*/ 532805 h 968938"/>
              <a:gd name="connsiteX176" fmla="*/ 39886 w 970530"/>
              <a:gd name="connsiteY176" fmla="*/ 482798 h 968938"/>
              <a:gd name="connsiteX177" fmla="*/ 39886 w 970530"/>
              <a:gd name="connsiteY177" fmla="*/ 299477 h 968938"/>
              <a:gd name="connsiteX178" fmla="*/ 31793 w 970530"/>
              <a:gd name="connsiteY178" fmla="*/ 299477 h 968938"/>
              <a:gd name="connsiteX179" fmla="*/ 31793 w 970530"/>
              <a:gd name="connsiteY179" fmla="*/ 290497 h 968938"/>
              <a:gd name="connsiteX180" fmla="*/ 22813 w 970530"/>
              <a:gd name="connsiteY180" fmla="*/ 290497 h 968938"/>
              <a:gd name="connsiteX181" fmla="*/ 22813 w 970530"/>
              <a:gd name="connsiteY181" fmla="*/ 281517 h 968938"/>
              <a:gd name="connsiteX182" fmla="*/ 13833 w 970530"/>
              <a:gd name="connsiteY182" fmla="*/ 281517 h 968938"/>
              <a:gd name="connsiteX183" fmla="*/ 13833 w 970530"/>
              <a:gd name="connsiteY183" fmla="*/ 272536 h 968938"/>
              <a:gd name="connsiteX184" fmla="*/ 4852 w 970530"/>
              <a:gd name="connsiteY184" fmla="*/ 272536 h 968938"/>
              <a:gd name="connsiteX185" fmla="*/ 4852 w 970530"/>
              <a:gd name="connsiteY185" fmla="*/ 258961 h 968938"/>
              <a:gd name="connsiteX186" fmla="*/ 0 w 970530"/>
              <a:gd name="connsiteY186" fmla="*/ 258961 h 968938"/>
              <a:gd name="connsiteX187" fmla="*/ 0 w 970530"/>
              <a:gd name="connsiteY187" fmla="*/ 181570 h 968938"/>
              <a:gd name="connsiteX188" fmla="*/ 97882 w 970530"/>
              <a:gd name="connsiteY188" fmla="*/ 181570 h 968938"/>
              <a:gd name="connsiteX189" fmla="*/ 94332 w 970530"/>
              <a:gd name="connsiteY189" fmla="*/ 175794 h 968938"/>
              <a:gd name="connsiteX190" fmla="*/ 91819 w 970530"/>
              <a:gd name="connsiteY190" fmla="*/ 177337 h 968938"/>
              <a:gd name="connsiteX191" fmla="*/ 85351 w 970530"/>
              <a:gd name="connsiteY191" fmla="*/ 166812 h 968938"/>
              <a:gd name="connsiteX192" fmla="*/ 82838 w 970530"/>
              <a:gd name="connsiteY192" fmla="*/ 168356 h 968938"/>
              <a:gd name="connsiteX193" fmla="*/ 17354 w 970530"/>
              <a:gd name="connsiteY193" fmla="*/ 61795 h 968938"/>
              <a:gd name="connsiteX194" fmla="*/ 19904 w 970530"/>
              <a:gd name="connsiteY194" fmla="*/ 60265 h 968938"/>
              <a:gd name="connsiteX195" fmla="*/ 12502 w 970530"/>
              <a:gd name="connsiteY195" fmla="*/ 48220 h 968938"/>
              <a:gd name="connsiteX196" fmla="*/ 75010 w 970530"/>
              <a:gd name="connsiteY196" fmla="*/ 10716 h 968938"/>
              <a:gd name="connsiteX197" fmla="*/ 97120 w 970530"/>
              <a:gd name="connsiteY197" fmla="*/ 42673 h 968938"/>
              <a:gd name="connsiteX198" fmla="*/ 97823 w 970530"/>
              <a:gd name="connsiteY198" fmla="*/ 42252 h 968938"/>
              <a:gd name="connsiteX199" fmla="*/ 104847 w 970530"/>
              <a:gd name="connsiteY199" fmla="*/ 52405 h 968938"/>
              <a:gd name="connsiteX200" fmla="*/ 106803 w 970530"/>
              <a:gd name="connsiteY200" fmla="*/ 51232 h 968938"/>
              <a:gd name="connsiteX201" fmla="*/ 113827 w 970530"/>
              <a:gd name="connsiteY201" fmla="*/ 61385 h 968938"/>
              <a:gd name="connsiteX202" fmla="*/ 115783 w 970530"/>
              <a:gd name="connsiteY202" fmla="*/ 60212 h 968938"/>
              <a:gd name="connsiteX203" fmla="*/ 122808 w 970530"/>
              <a:gd name="connsiteY203" fmla="*/ 70366 h 968938"/>
              <a:gd name="connsiteX204" fmla="*/ 124764 w 970530"/>
              <a:gd name="connsiteY204" fmla="*/ 69193 h 968938"/>
              <a:gd name="connsiteX205" fmla="*/ 131788 w 970530"/>
              <a:gd name="connsiteY205" fmla="*/ 79346 h 968938"/>
              <a:gd name="connsiteX206" fmla="*/ 133744 w 970530"/>
              <a:gd name="connsiteY206" fmla="*/ 78173 h 968938"/>
              <a:gd name="connsiteX207" fmla="*/ 140768 w 970530"/>
              <a:gd name="connsiteY207" fmla="*/ 88326 h 968938"/>
              <a:gd name="connsiteX208" fmla="*/ 142724 w 970530"/>
              <a:gd name="connsiteY208" fmla="*/ 87153 h 968938"/>
              <a:gd name="connsiteX209" fmla="*/ 149748 w 970530"/>
              <a:gd name="connsiteY209" fmla="*/ 97306 h 968938"/>
              <a:gd name="connsiteX210" fmla="*/ 151704 w 970530"/>
              <a:gd name="connsiteY210" fmla="*/ 96133 h 968938"/>
              <a:gd name="connsiteX211" fmla="*/ 158729 w 970530"/>
              <a:gd name="connsiteY211" fmla="*/ 106287 h 968938"/>
              <a:gd name="connsiteX212" fmla="*/ 160685 w 970530"/>
              <a:gd name="connsiteY212" fmla="*/ 105114 h 968938"/>
              <a:gd name="connsiteX213" fmla="*/ 160735 w 970530"/>
              <a:gd name="connsiteY213" fmla="*/ 105186 h 968938"/>
              <a:gd name="connsiteX214" fmla="*/ 160735 w 970530"/>
              <a:gd name="connsiteY214" fmla="*/ 64889 h 968938"/>
              <a:gd name="connsiteX215" fmla="*/ 216396 w 970530"/>
              <a:gd name="connsiteY215" fmla="*/ 64889 h 968938"/>
              <a:gd name="connsiteX216" fmla="*/ 233958 w 970530"/>
              <a:gd name="connsiteY216" fmla="*/ 0 h 96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970530" h="968938">
                <a:moveTo>
                  <a:pt x="157193" y="238654"/>
                </a:moveTo>
                <a:lnTo>
                  <a:pt x="154926" y="240047"/>
                </a:lnTo>
                <a:lnTo>
                  <a:pt x="158049" y="240047"/>
                </a:lnTo>
                <a:close/>
                <a:moveTo>
                  <a:pt x="152692" y="236963"/>
                </a:moveTo>
                <a:lnTo>
                  <a:pt x="152692" y="240047"/>
                </a:lnTo>
                <a:lnTo>
                  <a:pt x="154587" y="240047"/>
                </a:lnTo>
                <a:close/>
                <a:moveTo>
                  <a:pt x="148213" y="229675"/>
                </a:moveTo>
                <a:lnTo>
                  <a:pt x="145947" y="231066"/>
                </a:lnTo>
                <a:lnTo>
                  <a:pt x="149068" y="231066"/>
                </a:lnTo>
                <a:close/>
                <a:moveTo>
                  <a:pt x="143712" y="227983"/>
                </a:moveTo>
                <a:lnTo>
                  <a:pt x="143712" y="231066"/>
                </a:lnTo>
                <a:lnTo>
                  <a:pt x="145606" y="231066"/>
                </a:lnTo>
                <a:close/>
                <a:moveTo>
                  <a:pt x="139233" y="220695"/>
                </a:moveTo>
                <a:lnTo>
                  <a:pt x="136967" y="222086"/>
                </a:lnTo>
                <a:lnTo>
                  <a:pt x="140088" y="222086"/>
                </a:lnTo>
                <a:close/>
                <a:moveTo>
                  <a:pt x="134732" y="219003"/>
                </a:moveTo>
                <a:lnTo>
                  <a:pt x="134732" y="222086"/>
                </a:lnTo>
                <a:lnTo>
                  <a:pt x="136626" y="222086"/>
                </a:lnTo>
                <a:close/>
                <a:moveTo>
                  <a:pt x="130253" y="211715"/>
                </a:moveTo>
                <a:lnTo>
                  <a:pt x="127987" y="213106"/>
                </a:lnTo>
                <a:lnTo>
                  <a:pt x="131108" y="213106"/>
                </a:lnTo>
                <a:close/>
                <a:moveTo>
                  <a:pt x="125752" y="210023"/>
                </a:moveTo>
                <a:lnTo>
                  <a:pt x="125752" y="213106"/>
                </a:lnTo>
                <a:lnTo>
                  <a:pt x="127646" y="213106"/>
                </a:lnTo>
                <a:close/>
                <a:moveTo>
                  <a:pt x="121272" y="202733"/>
                </a:moveTo>
                <a:lnTo>
                  <a:pt x="119005" y="204126"/>
                </a:lnTo>
                <a:lnTo>
                  <a:pt x="122128" y="204126"/>
                </a:lnTo>
                <a:close/>
                <a:moveTo>
                  <a:pt x="116771" y="201042"/>
                </a:moveTo>
                <a:lnTo>
                  <a:pt x="116771" y="204126"/>
                </a:lnTo>
                <a:lnTo>
                  <a:pt x="118666" y="204126"/>
                </a:lnTo>
                <a:close/>
                <a:moveTo>
                  <a:pt x="112292" y="193754"/>
                </a:moveTo>
                <a:lnTo>
                  <a:pt x="111919" y="193983"/>
                </a:lnTo>
                <a:lnTo>
                  <a:pt x="111919" y="195145"/>
                </a:lnTo>
                <a:lnTo>
                  <a:pt x="113147" y="195145"/>
                </a:lnTo>
                <a:close/>
                <a:moveTo>
                  <a:pt x="233958" y="0"/>
                </a:moveTo>
                <a:lnTo>
                  <a:pt x="320874" y="8930"/>
                </a:lnTo>
                <a:lnTo>
                  <a:pt x="315034" y="21406"/>
                </a:lnTo>
                <a:lnTo>
                  <a:pt x="325726" y="22505"/>
                </a:lnTo>
                <a:lnTo>
                  <a:pt x="322127" y="30193"/>
                </a:lnTo>
                <a:lnTo>
                  <a:pt x="334707" y="31486"/>
                </a:lnTo>
                <a:lnTo>
                  <a:pt x="331109" y="39174"/>
                </a:lnTo>
                <a:lnTo>
                  <a:pt x="343687" y="40466"/>
                </a:lnTo>
                <a:lnTo>
                  <a:pt x="340089" y="48154"/>
                </a:lnTo>
                <a:lnTo>
                  <a:pt x="352667" y="49446"/>
                </a:lnTo>
                <a:lnTo>
                  <a:pt x="349069" y="57134"/>
                </a:lnTo>
                <a:lnTo>
                  <a:pt x="361647" y="58426"/>
                </a:lnTo>
                <a:lnTo>
                  <a:pt x="358622" y="64889"/>
                </a:lnTo>
                <a:lnTo>
                  <a:pt x="370285" y="64889"/>
                </a:lnTo>
                <a:lnTo>
                  <a:pt x="370285" y="67372"/>
                </a:lnTo>
                <a:lnTo>
                  <a:pt x="370628" y="67407"/>
                </a:lnTo>
                <a:lnTo>
                  <a:pt x="370285" y="68140"/>
                </a:lnTo>
                <a:lnTo>
                  <a:pt x="370285" y="75429"/>
                </a:lnTo>
                <a:lnTo>
                  <a:pt x="379608" y="76387"/>
                </a:lnTo>
                <a:lnTo>
                  <a:pt x="376010" y="84075"/>
                </a:lnTo>
                <a:lnTo>
                  <a:pt x="388588" y="85367"/>
                </a:lnTo>
                <a:lnTo>
                  <a:pt x="384990" y="93055"/>
                </a:lnTo>
                <a:lnTo>
                  <a:pt x="397568" y="94347"/>
                </a:lnTo>
                <a:lnTo>
                  <a:pt x="393969" y="102035"/>
                </a:lnTo>
                <a:lnTo>
                  <a:pt x="406549" y="103328"/>
                </a:lnTo>
                <a:lnTo>
                  <a:pt x="402951" y="111015"/>
                </a:lnTo>
                <a:lnTo>
                  <a:pt x="415529" y="112308"/>
                </a:lnTo>
                <a:lnTo>
                  <a:pt x="413482" y="116681"/>
                </a:lnTo>
                <a:lnTo>
                  <a:pt x="478036" y="116681"/>
                </a:lnTo>
                <a:lnTo>
                  <a:pt x="478036" y="10120"/>
                </a:lnTo>
                <a:lnTo>
                  <a:pt x="551260" y="10120"/>
                </a:lnTo>
                <a:lnTo>
                  <a:pt x="551260" y="23695"/>
                </a:lnTo>
                <a:lnTo>
                  <a:pt x="556112" y="23695"/>
                </a:lnTo>
                <a:lnTo>
                  <a:pt x="556112" y="32676"/>
                </a:lnTo>
                <a:lnTo>
                  <a:pt x="565093" y="32676"/>
                </a:lnTo>
                <a:lnTo>
                  <a:pt x="565093" y="41656"/>
                </a:lnTo>
                <a:lnTo>
                  <a:pt x="574073" y="41656"/>
                </a:lnTo>
                <a:lnTo>
                  <a:pt x="574073" y="50636"/>
                </a:lnTo>
                <a:lnTo>
                  <a:pt x="583053" y="50636"/>
                </a:lnTo>
                <a:lnTo>
                  <a:pt x="583053" y="59616"/>
                </a:lnTo>
                <a:lnTo>
                  <a:pt x="592033" y="59616"/>
                </a:lnTo>
                <a:lnTo>
                  <a:pt x="592033" y="68597"/>
                </a:lnTo>
                <a:lnTo>
                  <a:pt x="601014" y="68597"/>
                </a:lnTo>
                <a:lnTo>
                  <a:pt x="601014" y="77577"/>
                </a:lnTo>
                <a:lnTo>
                  <a:pt x="609994" y="77577"/>
                </a:lnTo>
                <a:lnTo>
                  <a:pt x="609994" y="86557"/>
                </a:lnTo>
                <a:lnTo>
                  <a:pt x="618974" y="86557"/>
                </a:lnTo>
                <a:lnTo>
                  <a:pt x="618974" y="95537"/>
                </a:lnTo>
                <a:lnTo>
                  <a:pt x="627954" y="95537"/>
                </a:lnTo>
                <a:lnTo>
                  <a:pt x="627954" y="104518"/>
                </a:lnTo>
                <a:lnTo>
                  <a:pt x="636935" y="104518"/>
                </a:lnTo>
                <a:lnTo>
                  <a:pt x="636935" y="113498"/>
                </a:lnTo>
                <a:lnTo>
                  <a:pt x="645915" y="113498"/>
                </a:lnTo>
                <a:lnTo>
                  <a:pt x="645915" y="122478"/>
                </a:lnTo>
                <a:lnTo>
                  <a:pt x="654895" y="122478"/>
                </a:lnTo>
                <a:lnTo>
                  <a:pt x="654895" y="131458"/>
                </a:lnTo>
                <a:lnTo>
                  <a:pt x="663875" y="131458"/>
                </a:lnTo>
                <a:lnTo>
                  <a:pt x="663875" y="140439"/>
                </a:lnTo>
                <a:lnTo>
                  <a:pt x="672856" y="140439"/>
                </a:lnTo>
                <a:lnTo>
                  <a:pt x="672856" y="149419"/>
                </a:lnTo>
                <a:lnTo>
                  <a:pt x="681836" y="149419"/>
                </a:lnTo>
                <a:lnTo>
                  <a:pt x="681836" y="158399"/>
                </a:lnTo>
                <a:lnTo>
                  <a:pt x="690816" y="158399"/>
                </a:lnTo>
                <a:lnTo>
                  <a:pt x="690816" y="167379"/>
                </a:lnTo>
                <a:lnTo>
                  <a:pt x="699796" y="167379"/>
                </a:lnTo>
                <a:lnTo>
                  <a:pt x="699796" y="176360"/>
                </a:lnTo>
                <a:lnTo>
                  <a:pt x="708777" y="176360"/>
                </a:lnTo>
                <a:lnTo>
                  <a:pt x="708777" y="185340"/>
                </a:lnTo>
                <a:lnTo>
                  <a:pt x="717757" y="185340"/>
                </a:lnTo>
                <a:lnTo>
                  <a:pt x="717757" y="194320"/>
                </a:lnTo>
                <a:lnTo>
                  <a:pt x="726737" y="194320"/>
                </a:lnTo>
                <a:lnTo>
                  <a:pt x="726737" y="203300"/>
                </a:lnTo>
                <a:lnTo>
                  <a:pt x="735717" y="203300"/>
                </a:lnTo>
                <a:lnTo>
                  <a:pt x="735717" y="212280"/>
                </a:lnTo>
                <a:lnTo>
                  <a:pt x="744697" y="212280"/>
                </a:lnTo>
                <a:lnTo>
                  <a:pt x="744697" y="221261"/>
                </a:lnTo>
                <a:lnTo>
                  <a:pt x="753678" y="221261"/>
                </a:lnTo>
                <a:lnTo>
                  <a:pt x="753678" y="230241"/>
                </a:lnTo>
                <a:lnTo>
                  <a:pt x="762658" y="230241"/>
                </a:lnTo>
                <a:lnTo>
                  <a:pt x="762658" y="239221"/>
                </a:lnTo>
                <a:lnTo>
                  <a:pt x="771638" y="239221"/>
                </a:lnTo>
                <a:lnTo>
                  <a:pt x="771638" y="248202"/>
                </a:lnTo>
                <a:lnTo>
                  <a:pt x="780619" y="248202"/>
                </a:lnTo>
                <a:lnTo>
                  <a:pt x="780619" y="256174"/>
                </a:lnTo>
                <a:lnTo>
                  <a:pt x="781627" y="257182"/>
                </a:lnTo>
                <a:lnTo>
                  <a:pt x="789599" y="257182"/>
                </a:lnTo>
                <a:lnTo>
                  <a:pt x="789599" y="265154"/>
                </a:lnTo>
                <a:lnTo>
                  <a:pt x="790607" y="266162"/>
                </a:lnTo>
                <a:lnTo>
                  <a:pt x="798579" y="266162"/>
                </a:lnTo>
                <a:lnTo>
                  <a:pt x="798579" y="274134"/>
                </a:lnTo>
                <a:lnTo>
                  <a:pt x="799588" y="275143"/>
                </a:lnTo>
                <a:lnTo>
                  <a:pt x="807560" y="275143"/>
                </a:lnTo>
                <a:lnTo>
                  <a:pt x="807560" y="283115"/>
                </a:lnTo>
                <a:lnTo>
                  <a:pt x="970530" y="446085"/>
                </a:lnTo>
                <a:lnTo>
                  <a:pt x="934646" y="561686"/>
                </a:lnTo>
                <a:cubicBezTo>
                  <a:pt x="847432" y="767882"/>
                  <a:pt x="662752" y="922817"/>
                  <a:pt x="438360" y="968734"/>
                </a:cubicBezTo>
                <a:lnTo>
                  <a:pt x="436340" y="968938"/>
                </a:lnTo>
                <a:lnTo>
                  <a:pt x="246591" y="779189"/>
                </a:lnTo>
                <a:lnTo>
                  <a:pt x="248087" y="777693"/>
                </a:lnTo>
                <a:lnTo>
                  <a:pt x="240094" y="768036"/>
                </a:lnTo>
                <a:lnTo>
                  <a:pt x="239176" y="768797"/>
                </a:lnTo>
                <a:lnTo>
                  <a:pt x="231114" y="759056"/>
                </a:lnTo>
                <a:lnTo>
                  <a:pt x="230196" y="759817"/>
                </a:lnTo>
                <a:lnTo>
                  <a:pt x="222134" y="750076"/>
                </a:lnTo>
                <a:lnTo>
                  <a:pt x="221216" y="750837"/>
                </a:lnTo>
                <a:lnTo>
                  <a:pt x="213153" y="741094"/>
                </a:lnTo>
                <a:lnTo>
                  <a:pt x="212235" y="741856"/>
                </a:lnTo>
                <a:lnTo>
                  <a:pt x="204173" y="732115"/>
                </a:lnTo>
                <a:lnTo>
                  <a:pt x="203255" y="732876"/>
                </a:lnTo>
                <a:lnTo>
                  <a:pt x="195193" y="723135"/>
                </a:lnTo>
                <a:lnTo>
                  <a:pt x="194275" y="723896"/>
                </a:lnTo>
                <a:lnTo>
                  <a:pt x="186213" y="714155"/>
                </a:lnTo>
                <a:lnTo>
                  <a:pt x="185295" y="714916"/>
                </a:lnTo>
                <a:lnTo>
                  <a:pt x="177232" y="705173"/>
                </a:lnTo>
                <a:lnTo>
                  <a:pt x="176314" y="705935"/>
                </a:lnTo>
                <a:lnTo>
                  <a:pt x="168252" y="696194"/>
                </a:lnTo>
                <a:lnTo>
                  <a:pt x="167334" y="696955"/>
                </a:lnTo>
                <a:lnTo>
                  <a:pt x="159272" y="687214"/>
                </a:lnTo>
                <a:lnTo>
                  <a:pt x="158354" y="687975"/>
                </a:lnTo>
                <a:lnTo>
                  <a:pt x="150292" y="678234"/>
                </a:lnTo>
                <a:lnTo>
                  <a:pt x="149374" y="678995"/>
                </a:lnTo>
                <a:lnTo>
                  <a:pt x="141311" y="669252"/>
                </a:lnTo>
                <a:lnTo>
                  <a:pt x="140393" y="670014"/>
                </a:lnTo>
                <a:lnTo>
                  <a:pt x="132331" y="660273"/>
                </a:lnTo>
                <a:lnTo>
                  <a:pt x="131413" y="661034"/>
                </a:lnTo>
                <a:lnTo>
                  <a:pt x="123351" y="651293"/>
                </a:lnTo>
                <a:lnTo>
                  <a:pt x="122433" y="652054"/>
                </a:lnTo>
                <a:lnTo>
                  <a:pt x="114371" y="642313"/>
                </a:lnTo>
                <a:lnTo>
                  <a:pt x="113453" y="643074"/>
                </a:lnTo>
                <a:lnTo>
                  <a:pt x="105390" y="633331"/>
                </a:lnTo>
                <a:lnTo>
                  <a:pt x="104472" y="634093"/>
                </a:lnTo>
                <a:lnTo>
                  <a:pt x="96410" y="624352"/>
                </a:lnTo>
                <a:lnTo>
                  <a:pt x="95492" y="625113"/>
                </a:lnTo>
                <a:lnTo>
                  <a:pt x="87430" y="615372"/>
                </a:lnTo>
                <a:lnTo>
                  <a:pt x="86512" y="616133"/>
                </a:lnTo>
                <a:lnTo>
                  <a:pt x="78450" y="606392"/>
                </a:lnTo>
                <a:lnTo>
                  <a:pt x="77532" y="607153"/>
                </a:lnTo>
                <a:lnTo>
                  <a:pt x="69469" y="597410"/>
                </a:lnTo>
                <a:lnTo>
                  <a:pt x="68551" y="598172"/>
                </a:lnTo>
                <a:lnTo>
                  <a:pt x="25688" y="546380"/>
                </a:lnTo>
                <a:lnTo>
                  <a:pt x="28430" y="541981"/>
                </a:lnTo>
                <a:lnTo>
                  <a:pt x="20836" y="532805"/>
                </a:lnTo>
                <a:cubicBezTo>
                  <a:pt x="33536" y="518914"/>
                  <a:pt x="39886" y="502245"/>
                  <a:pt x="39886" y="482798"/>
                </a:cubicBezTo>
                <a:lnTo>
                  <a:pt x="39886" y="299477"/>
                </a:lnTo>
                <a:lnTo>
                  <a:pt x="31793" y="299477"/>
                </a:lnTo>
                <a:lnTo>
                  <a:pt x="31793" y="290497"/>
                </a:lnTo>
                <a:lnTo>
                  <a:pt x="22813" y="290497"/>
                </a:lnTo>
                <a:lnTo>
                  <a:pt x="22813" y="281517"/>
                </a:lnTo>
                <a:lnTo>
                  <a:pt x="13833" y="281517"/>
                </a:lnTo>
                <a:lnTo>
                  <a:pt x="13833" y="272536"/>
                </a:lnTo>
                <a:lnTo>
                  <a:pt x="4852" y="272536"/>
                </a:lnTo>
                <a:lnTo>
                  <a:pt x="4852" y="258961"/>
                </a:lnTo>
                <a:lnTo>
                  <a:pt x="0" y="258961"/>
                </a:lnTo>
                <a:lnTo>
                  <a:pt x="0" y="181570"/>
                </a:lnTo>
                <a:lnTo>
                  <a:pt x="97882" y="181570"/>
                </a:lnTo>
                <a:lnTo>
                  <a:pt x="94332" y="175794"/>
                </a:lnTo>
                <a:lnTo>
                  <a:pt x="91819" y="177337"/>
                </a:lnTo>
                <a:lnTo>
                  <a:pt x="85351" y="166812"/>
                </a:lnTo>
                <a:lnTo>
                  <a:pt x="82838" y="168356"/>
                </a:lnTo>
                <a:cubicBezTo>
                  <a:pt x="62201" y="129859"/>
                  <a:pt x="40372" y="94339"/>
                  <a:pt x="17354" y="61795"/>
                </a:cubicBezTo>
                <a:lnTo>
                  <a:pt x="19904" y="60265"/>
                </a:lnTo>
                <a:lnTo>
                  <a:pt x="12502" y="48220"/>
                </a:lnTo>
                <a:lnTo>
                  <a:pt x="75010" y="10716"/>
                </a:lnTo>
                <a:lnTo>
                  <a:pt x="97120" y="42673"/>
                </a:lnTo>
                <a:lnTo>
                  <a:pt x="97823" y="42252"/>
                </a:lnTo>
                <a:lnTo>
                  <a:pt x="104847" y="52405"/>
                </a:lnTo>
                <a:lnTo>
                  <a:pt x="106803" y="51232"/>
                </a:lnTo>
                <a:lnTo>
                  <a:pt x="113827" y="61385"/>
                </a:lnTo>
                <a:lnTo>
                  <a:pt x="115783" y="60212"/>
                </a:lnTo>
                <a:lnTo>
                  <a:pt x="122808" y="70366"/>
                </a:lnTo>
                <a:lnTo>
                  <a:pt x="124764" y="69193"/>
                </a:lnTo>
                <a:lnTo>
                  <a:pt x="131788" y="79346"/>
                </a:lnTo>
                <a:lnTo>
                  <a:pt x="133744" y="78173"/>
                </a:lnTo>
                <a:lnTo>
                  <a:pt x="140768" y="88326"/>
                </a:lnTo>
                <a:lnTo>
                  <a:pt x="142724" y="87153"/>
                </a:lnTo>
                <a:lnTo>
                  <a:pt x="149748" y="97306"/>
                </a:lnTo>
                <a:lnTo>
                  <a:pt x="151704" y="96133"/>
                </a:lnTo>
                <a:lnTo>
                  <a:pt x="158729" y="106287"/>
                </a:lnTo>
                <a:lnTo>
                  <a:pt x="160685" y="105114"/>
                </a:lnTo>
                <a:lnTo>
                  <a:pt x="160735" y="105186"/>
                </a:lnTo>
                <a:lnTo>
                  <a:pt x="160735" y="64889"/>
                </a:lnTo>
                <a:lnTo>
                  <a:pt x="216396" y="64889"/>
                </a:lnTo>
                <a:cubicBezTo>
                  <a:pt x="222746" y="44847"/>
                  <a:pt x="228600" y="23217"/>
                  <a:pt x="233958" y="0"/>
                </a:cubicBezTo>
                <a:close/>
              </a:path>
            </a:pathLst>
          </a:custGeom>
          <a:gradFill>
            <a:gsLst>
              <a:gs pos="0">
                <a:srgbClr val="567D2B">
                  <a:alpha val="52941"/>
                </a:srgbClr>
              </a:gs>
              <a:gs pos="100000">
                <a:srgbClr val="567D2B">
                  <a:alpha val="0"/>
                </a:srgbClr>
              </a:gs>
            </a:gsLst>
            <a:lin ang="2700000" scaled="0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zh-CN" altLang="en-US" sz="4000" b="1" kern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076" name="文本框 23"/>
          <p:cNvSpPr>
            <a:spLocks/>
          </p:cNvSpPr>
          <p:nvPr/>
        </p:nvSpPr>
        <p:spPr bwMode="auto">
          <a:xfrm>
            <a:off x="5138738" y="2686051"/>
            <a:ext cx="590550" cy="587375"/>
          </a:xfrm>
          <a:custGeom>
            <a:avLst/>
            <a:gdLst>
              <a:gd name="T0" fmla="*/ 232172 w 591741"/>
              <a:gd name="T1" fmla="*/ 336352 h 586680"/>
              <a:gd name="T2" fmla="*/ 298847 w 591741"/>
              <a:gd name="T3" fmla="*/ 300633 h 586680"/>
              <a:gd name="T4" fmla="*/ 232172 w 591741"/>
              <a:gd name="T5" fmla="*/ 213717 h 586680"/>
              <a:gd name="T6" fmla="*/ 298847 w 591741"/>
              <a:gd name="T7" fmla="*/ 249436 h 586680"/>
              <a:gd name="T8" fmla="*/ 232172 w 591741"/>
              <a:gd name="T9" fmla="*/ 213717 h 586680"/>
              <a:gd name="T10" fmla="*/ 232172 w 591741"/>
              <a:gd name="T11" fmla="*/ 162520 h 586680"/>
              <a:gd name="T12" fmla="*/ 298847 w 591741"/>
              <a:gd name="T13" fmla="*/ 126802 h 586680"/>
              <a:gd name="T14" fmla="*/ 75010 w 591741"/>
              <a:gd name="T15" fmla="*/ 10716 h 586680"/>
              <a:gd name="T16" fmla="*/ 77986 w 591741"/>
              <a:gd name="T17" fmla="*/ 154781 h 586680"/>
              <a:gd name="T18" fmla="*/ 75010 w 591741"/>
              <a:gd name="T19" fmla="*/ 10716 h 586680"/>
              <a:gd name="T20" fmla="*/ 551260 w 591741"/>
              <a:gd name="T21" fmla="*/ 10120 h 586680"/>
              <a:gd name="T22" fmla="*/ 591741 w 591741"/>
              <a:gd name="T23" fmla="*/ 116681 h 586680"/>
              <a:gd name="T24" fmla="*/ 551260 w 591741"/>
              <a:gd name="T25" fmla="*/ 193477 h 586680"/>
              <a:gd name="T26" fmla="*/ 534293 w 591741"/>
              <a:gd name="T27" fmla="*/ 557957 h 586680"/>
              <a:gd name="T28" fmla="*/ 407789 w 591741"/>
              <a:gd name="T29" fmla="*/ 585192 h 586680"/>
              <a:gd name="T30" fmla="*/ 447675 w 591741"/>
              <a:gd name="T31" fmla="*/ 510183 h 586680"/>
              <a:gd name="T32" fmla="*/ 478036 w 591741"/>
              <a:gd name="T33" fmla="*/ 193477 h 586680"/>
              <a:gd name="T34" fmla="*/ 383977 w 591741"/>
              <a:gd name="T35" fmla="*/ 116681 h 586680"/>
              <a:gd name="T36" fmla="*/ 478036 w 591741"/>
              <a:gd name="T37" fmla="*/ 10120 h 586680"/>
              <a:gd name="T38" fmla="*/ 320874 w 591741"/>
              <a:gd name="T39" fmla="*/ 8930 h 586680"/>
              <a:gd name="T40" fmla="*/ 370285 w 591741"/>
              <a:gd name="T41" fmla="*/ 64889 h 586680"/>
              <a:gd name="T42" fmla="*/ 426839 w 591741"/>
              <a:gd name="T43" fmla="*/ 234553 h 586680"/>
              <a:gd name="T44" fmla="*/ 410170 w 591741"/>
              <a:gd name="T45" fmla="*/ 398859 h 586680"/>
              <a:gd name="T46" fmla="*/ 370285 w 591741"/>
              <a:gd name="T47" fmla="*/ 504825 h 586680"/>
              <a:gd name="T48" fmla="*/ 309563 w 591741"/>
              <a:gd name="T49" fmla="*/ 586085 h 586680"/>
              <a:gd name="T50" fmla="*/ 223242 w 591741"/>
              <a:gd name="T51" fmla="*/ 515541 h 586680"/>
              <a:gd name="T52" fmla="*/ 298847 w 591741"/>
              <a:gd name="T53" fmla="*/ 492919 h 586680"/>
              <a:gd name="T54" fmla="*/ 168474 w 591741"/>
              <a:gd name="T55" fmla="*/ 548283 h 586680"/>
              <a:gd name="T56" fmla="*/ 63699 w 591741"/>
              <a:gd name="T57" fmla="*/ 584597 h 586680"/>
              <a:gd name="T58" fmla="*/ 39886 w 591741"/>
              <a:gd name="T59" fmla="*/ 482798 h 586680"/>
              <a:gd name="T60" fmla="*/ 0 w 591741"/>
              <a:gd name="T61" fmla="*/ 258961 h 586680"/>
              <a:gd name="T62" fmla="*/ 111919 w 591741"/>
              <a:gd name="T63" fmla="*/ 181570 h 586680"/>
              <a:gd name="T64" fmla="*/ 160735 w 591741"/>
              <a:gd name="T65" fmla="*/ 420291 h 586680"/>
              <a:gd name="T66" fmla="*/ 257473 w 591741"/>
              <a:gd name="T67" fmla="*/ 398264 h 586680"/>
              <a:gd name="T68" fmla="*/ 133945 w 591741"/>
              <a:gd name="T69" fmla="*/ 336352 h 586680"/>
              <a:gd name="T70" fmla="*/ 160735 w 591741"/>
              <a:gd name="T71" fmla="*/ 64889 h 586680"/>
              <a:gd name="T72" fmla="*/ 233958 w 591741"/>
              <a:gd name="T73" fmla="*/ 0 h 586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91741" h="586680">
                <a:moveTo>
                  <a:pt x="232172" y="300633"/>
                </a:moveTo>
                <a:lnTo>
                  <a:pt x="232172" y="336352"/>
                </a:lnTo>
                <a:lnTo>
                  <a:pt x="298847" y="336352"/>
                </a:lnTo>
                <a:lnTo>
                  <a:pt x="298847" y="300633"/>
                </a:lnTo>
                <a:lnTo>
                  <a:pt x="232172" y="300633"/>
                </a:lnTo>
                <a:close/>
                <a:moveTo>
                  <a:pt x="232172" y="213717"/>
                </a:moveTo>
                <a:lnTo>
                  <a:pt x="232172" y="249436"/>
                </a:lnTo>
                <a:lnTo>
                  <a:pt x="298847" y="249436"/>
                </a:lnTo>
                <a:lnTo>
                  <a:pt x="298847" y="213717"/>
                </a:lnTo>
                <a:lnTo>
                  <a:pt x="232172" y="213717"/>
                </a:lnTo>
                <a:close/>
                <a:moveTo>
                  <a:pt x="232172" y="126802"/>
                </a:moveTo>
                <a:lnTo>
                  <a:pt x="232172" y="162520"/>
                </a:lnTo>
                <a:lnTo>
                  <a:pt x="298847" y="162520"/>
                </a:lnTo>
                <a:lnTo>
                  <a:pt x="298847" y="126802"/>
                </a:lnTo>
                <a:lnTo>
                  <a:pt x="232172" y="126802"/>
                </a:lnTo>
                <a:close/>
                <a:moveTo>
                  <a:pt x="75010" y="10716"/>
                </a:moveTo>
                <a:cubicBezTo>
                  <a:pt x="101600" y="46037"/>
                  <a:pt x="125214" y="80169"/>
                  <a:pt x="145852" y="113109"/>
                </a:cubicBezTo>
                <a:cubicBezTo>
                  <a:pt x="124024" y="126206"/>
                  <a:pt x="101402" y="140097"/>
                  <a:pt x="77986" y="154781"/>
                </a:cubicBezTo>
                <a:cubicBezTo>
                  <a:pt x="57349" y="116284"/>
                  <a:pt x="35520" y="80764"/>
                  <a:pt x="12502" y="48220"/>
                </a:cubicBezTo>
                <a:lnTo>
                  <a:pt x="75010" y="10716"/>
                </a:lnTo>
                <a:close/>
                <a:moveTo>
                  <a:pt x="478036" y="10120"/>
                </a:moveTo>
                <a:lnTo>
                  <a:pt x="551260" y="10120"/>
                </a:lnTo>
                <a:lnTo>
                  <a:pt x="551260" y="116681"/>
                </a:lnTo>
                <a:lnTo>
                  <a:pt x="591741" y="116681"/>
                </a:lnTo>
                <a:lnTo>
                  <a:pt x="591741" y="193477"/>
                </a:lnTo>
                <a:lnTo>
                  <a:pt x="551260" y="193477"/>
                </a:lnTo>
                <a:lnTo>
                  <a:pt x="551260" y="490538"/>
                </a:lnTo>
                <a:cubicBezTo>
                  <a:pt x="551260" y="520105"/>
                  <a:pt x="545604" y="542578"/>
                  <a:pt x="534293" y="557957"/>
                </a:cubicBezTo>
                <a:cubicBezTo>
                  <a:pt x="522982" y="573336"/>
                  <a:pt x="507008" y="581670"/>
                  <a:pt x="486370" y="582960"/>
                </a:cubicBezTo>
                <a:cubicBezTo>
                  <a:pt x="465733" y="584250"/>
                  <a:pt x="439539" y="584994"/>
                  <a:pt x="407789" y="585192"/>
                </a:cubicBezTo>
                <a:cubicBezTo>
                  <a:pt x="404614" y="558602"/>
                  <a:pt x="399653" y="533003"/>
                  <a:pt x="392906" y="508397"/>
                </a:cubicBezTo>
                <a:cubicBezTo>
                  <a:pt x="410766" y="509588"/>
                  <a:pt x="429022" y="510183"/>
                  <a:pt x="447675" y="510183"/>
                </a:cubicBezTo>
                <a:cubicBezTo>
                  <a:pt x="467916" y="510183"/>
                  <a:pt x="478036" y="499269"/>
                  <a:pt x="478036" y="477441"/>
                </a:cubicBezTo>
                <a:lnTo>
                  <a:pt x="478036" y="193477"/>
                </a:lnTo>
                <a:lnTo>
                  <a:pt x="383977" y="193477"/>
                </a:lnTo>
                <a:lnTo>
                  <a:pt x="383977" y="116681"/>
                </a:lnTo>
                <a:lnTo>
                  <a:pt x="478036" y="116681"/>
                </a:lnTo>
                <a:lnTo>
                  <a:pt x="478036" y="10120"/>
                </a:lnTo>
                <a:close/>
                <a:moveTo>
                  <a:pt x="233958" y="0"/>
                </a:moveTo>
                <a:lnTo>
                  <a:pt x="320874" y="8930"/>
                </a:lnTo>
                <a:cubicBezTo>
                  <a:pt x="312539" y="27384"/>
                  <a:pt x="303808" y="46037"/>
                  <a:pt x="294680" y="64889"/>
                </a:cubicBezTo>
                <a:lnTo>
                  <a:pt x="370285" y="64889"/>
                </a:lnTo>
                <a:lnTo>
                  <a:pt x="370285" y="255091"/>
                </a:lnTo>
                <a:lnTo>
                  <a:pt x="426839" y="234553"/>
                </a:lnTo>
                <a:cubicBezTo>
                  <a:pt x="448667" y="288925"/>
                  <a:pt x="464939" y="336153"/>
                  <a:pt x="475655" y="376237"/>
                </a:cubicBezTo>
                <a:lnTo>
                  <a:pt x="410170" y="398859"/>
                </a:lnTo>
                <a:cubicBezTo>
                  <a:pt x="398463" y="357386"/>
                  <a:pt x="385167" y="314127"/>
                  <a:pt x="370285" y="269081"/>
                </a:cubicBezTo>
                <a:lnTo>
                  <a:pt x="370285" y="504825"/>
                </a:lnTo>
                <a:cubicBezTo>
                  <a:pt x="370285" y="531614"/>
                  <a:pt x="364976" y="551755"/>
                  <a:pt x="354360" y="565249"/>
                </a:cubicBezTo>
                <a:cubicBezTo>
                  <a:pt x="343743" y="578743"/>
                  <a:pt x="328811" y="585688"/>
                  <a:pt x="309563" y="586085"/>
                </a:cubicBezTo>
                <a:cubicBezTo>
                  <a:pt x="290314" y="586482"/>
                  <a:pt x="266105" y="586680"/>
                  <a:pt x="236935" y="586680"/>
                </a:cubicBezTo>
                <a:cubicBezTo>
                  <a:pt x="233363" y="563066"/>
                  <a:pt x="228799" y="539353"/>
                  <a:pt x="223242" y="515541"/>
                </a:cubicBezTo>
                <a:cubicBezTo>
                  <a:pt x="245070" y="518319"/>
                  <a:pt x="262136" y="519708"/>
                  <a:pt x="274439" y="519708"/>
                </a:cubicBezTo>
                <a:cubicBezTo>
                  <a:pt x="290711" y="519708"/>
                  <a:pt x="298847" y="510778"/>
                  <a:pt x="298847" y="492919"/>
                </a:cubicBezTo>
                <a:lnTo>
                  <a:pt x="298847" y="439936"/>
                </a:lnTo>
                <a:cubicBezTo>
                  <a:pt x="257969" y="484188"/>
                  <a:pt x="214511" y="520303"/>
                  <a:pt x="168474" y="548283"/>
                </a:cubicBezTo>
                <a:cubicBezTo>
                  <a:pt x="162322" y="539155"/>
                  <a:pt x="155178" y="529729"/>
                  <a:pt x="147042" y="520005"/>
                </a:cubicBezTo>
                <a:cubicBezTo>
                  <a:pt x="113308" y="543421"/>
                  <a:pt x="85527" y="564952"/>
                  <a:pt x="63699" y="584597"/>
                </a:cubicBezTo>
                <a:lnTo>
                  <a:pt x="20836" y="532805"/>
                </a:lnTo>
                <a:cubicBezTo>
                  <a:pt x="33536" y="518914"/>
                  <a:pt x="39886" y="502245"/>
                  <a:pt x="39886" y="482798"/>
                </a:cubicBezTo>
                <a:lnTo>
                  <a:pt x="39886" y="258961"/>
                </a:lnTo>
                <a:lnTo>
                  <a:pt x="0" y="258961"/>
                </a:lnTo>
                <a:lnTo>
                  <a:pt x="0" y="181570"/>
                </a:lnTo>
                <a:lnTo>
                  <a:pt x="111919" y="181570"/>
                </a:lnTo>
                <a:lnTo>
                  <a:pt x="111919" y="451842"/>
                </a:lnTo>
                <a:cubicBezTo>
                  <a:pt x="117872" y="447477"/>
                  <a:pt x="134144" y="436959"/>
                  <a:pt x="160735" y="420291"/>
                </a:cubicBezTo>
                <a:cubicBezTo>
                  <a:pt x="161925" y="436563"/>
                  <a:pt x="163314" y="451842"/>
                  <a:pt x="164902" y="466130"/>
                </a:cubicBezTo>
                <a:cubicBezTo>
                  <a:pt x="197247" y="446881"/>
                  <a:pt x="228104" y="424259"/>
                  <a:pt x="257473" y="398264"/>
                </a:cubicBezTo>
                <a:lnTo>
                  <a:pt x="133945" y="398264"/>
                </a:lnTo>
                <a:lnTo>
                  <a:pt x="133945" y="336352"/>
                </a:lnTo>
                <a:lnTo>
                  <a:pt x="160735" y="336352"/>
                </a:lnTo>
                <a:lnTo>
                  <a:pt x="160735" y="64889"/>
                </a:lnTo>
                <a:lnTo>
                  <a:pt x="216396" y="64889"/>
                </a:lnTo>
                <a:cubicBezTo>
                  <a:pt x="222746" y="44847"/>
                  <a:pt x="228600" y="23217"/>
                  <a:pt x="2339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4752976" y="2276475"/>
            <a:ext cx="1376363" cy="1377950"/>
          </a:xfrm>
          <a:custGeom>
            <a:avLst/>
            <a:gdLst>
              <a:gd name="connsiteX0" fmla="*/ 766921 w 1533844"/>
              <a:gd name="connsiteY0" fmla="*/ 180973 h 1533842"/>
              <a:gd name="connsiteX1" fmla="*/ 180974 w 1533844"/>
              <a:gd name="connsiteY1" fmla="*/ 766920 h 1533842"/>
              <a:gd name="connsiteX2" fmla="*/ 766921 w 1533844"/>
              <a:gd name="connsiteY2" fmla="*/ 1352867 h 1533842"/>
              <a:gd name="connsiteX3" fmla="*/ 1352868 w 1533844"/>
              <a:gd name="connsiteY3" fmla="*/ 766920 h 1533842"/>
              <a:gd name="connsiteX4" fmla="*/ 766921 w 1533844"/>
              <a:gd name="connsiteY4" fmla="*/ 180973 h 1533842"/>
              <a:gd name="connsiteX5" fmla="*/ 766922 w 1533844"/>
              <a:gd name="connsiteY5" fmla="*/ 0 h 1533842"/>
              <a:gd name="connsiteX6" fmla="*/ 1533844 w 1533844"/>
              <a:gd name="connsiteY6" fmla="*/ 766921 h 1533842"/>
              <a:gd name="connsiteX7" fmla="*/ 766922 w 1533844"/>
              <a:gd name="connsiteY7" fmla="*/ 1533842 h 1533842"/>
              <a:gd name="connsiteX8" fmla="*/ 0 w 1533844"/>
              <a:gd name="connsiteY8" fmla="*/ 766921 h 1533842"/>
              <a:gd name="connsiteX9" fmla="*/ 766922 w 1533844"/>
              <a:gd name="connsiteY9" fmla="*/ 0 h 153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3844" h="1533842">
                <a:moveTo>
                  <a:pt x="766921" y="180973"/>
                </a:moveTo>
                <a:cubicBezTo>
                  <a:pt x="443311" y="180973"/>
                  <a:pt x="180974" y="443310"/>
                  <a:pt x="180974" y="766920"/>
                </a:cubicBezTo>
                <a:cubicBezTo>
                  <a:pt x="180974" y="1090530"/>
                  <a:pt x="443311" y="1352867"/>
                  <a:pt x="766921" y="1352867"/>
                </a:cubicBezTo>
                <a:cubicBezTo>
                  <a:pt x="1090531" y="1352867"/>
                  <a:pt x="1352868" y="1090530"/>
                  <a:pt x="1352868" y="766920"/>
                </a:cubicBezTo>
                <a:cubicBezTo>
                  <a:pt x="1352868" y="443310"/>
                  <a:pt x="1090531" y="180973"/>
                  <a:pt x="766921" y="180973"/>
                </a:cubicBezTo>
                <a:close/>
                <a:moveTo>
                  <a:pt x="766922" y="0"/>
                </a:moveTo>
                <a:cubicBezTo>
                  <a:pt x="1190481" y="0"/>
                  <a:pt x="1533844" y="343362"/>
                  <a:pt x="1533844" y="766921"/>
                </a:cubicBezTo>
                <a:cubicBezTo>
                  <a:pt x="1533844" y="1190480"/>
                  <a:pt x="1190481" y="1533842"/>
                  <a:pt x="766922" y="1533842"/>
                </a:cubicBezTo>
                <a:cubicBezTo>
                  <a:pt x="343363" y="1533842"/>
                  <a:pt x="0" y="1190480"/>
                  <a:pt x="0" y="766921"/>
                </a:cubicBezTo>
                <a:cubicBezTo>
                  <a:pt x="0" y="343362"/>
                  <a:pt x="343363" y="0"/>
                  <a:pt x="766922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90C413">
                <a:lumMod val="50000"/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Times New Roman"/>
              <a:ea typeface="幼圆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833939" y="2360614"/>
            <a:ext cx="1214437" cy="1214437"/>
          </a:xfrm>
          <a:prstGeom prst="ellipse">
            <a:avLst/>
          </a:prstGeom>
          <a:noFill/>
          <a:ln w="12700" cap="flat" cmpd="sng" algn="ctr">
            <a:solidFill>
              <a:srgbClr val="90C413">
                <a:lumMod val="60000"/>
                <a:lumOff val="40000"/>
              </a:srgbClr>
            </a:solidFill>
            <a:prstDash val="dash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Times New Roman"/>
              <a:ea typeface="幼圆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540500" y="2676526"/>
            <a:ext cx="985838" cy="957263"/>
          </a:xfrm>
          <a:custGeom>
            <a:avLst/>
            <a:gdLst>
              <a:gd name="connsiteX0" fmla="*/ 244674 w 985397"/>
              <a:gd name="connsiteY0" fmla="*/ 0 h 957294"/>
              <a:gd name="connsiteX1" fmla="*/ 565547 w 985397"/>
              <a:gd name="connsiteY1" fmla="*/ 0 h 957294"/>
              <a:gd name="connsiteX2" fmla="*/ 565547 w 985397"/>
              <a:gd name="connsiteY2" fmla="*/ 3431 h 957294"/>
              <a:gd name="connsiteX3" fmla="*/ 569488 w 985397"/>
              <a:gd name="connsiteY3" fmla="*/ 3431 h 957294"/>
              <a:gd name="connsiteX4" fmla="*/ 569488 w 985397"/>
              <a:gd name="connsiteY4" fmla="*/ 12412 h 957294"/>
              <a:gd name="connsiteX5" fmla="*/ 578469 w 985397"/>
              <a:gd name="connsiteY5" fmla="*/ 12412 h 957294"/>
              <a:gd name="connsiteX6" fmla="*/ 578469 w 985397"/>
              <a:gd name="connsiteY6" fmla="*/ 21392 h 957294"/>
              <a:gd name="connsiteX7" fmla="*/ 587449 w 985397"/>
              <a:gd name="connsiteY7" fmla="*/ 21392 h 957294"/>
              <a:gd name="connsiteX8" fmla="*/ 587449 w 985397"/>
              <a:gd name="connsiteY8" fmla="*/ 30372 h 957294"/>
              <a:gd name="connsiteX9" fmla="*/ 596429 w 985397"/>
              <a:gd name="connsiteY9" fmla="*/ 30372 h 957294"/>
              <a:gd name="connsiteX10" fmla="*/ 596429 w 985397"/>
              <a:gd name="connsiteY10" fmla="*/ 39352 h 957294"/>
              <a:gd name="connsiteX11" fmla="*/ 605409 w 985397"/>
              <a:gd name="connsiteY11" fmla="*/ 39352 h 957294"/>
              <a:gd name="connsiteX12" fmla="*/ 605409 w 985397"/>
              <a:gd name="connsiteY12" fmla="*/ 48333 h 957294"/>
              <a:gd name="connsiteX13" fmla="*/ 614390 w 985397"/>
              <a:gd name="connsiteY13" fmla="*/ 48333 h 957294"/>
              <a:gd name="connsiteX14" fmla="*/ 614390 w 985397"/>
              <a:gd name="connsiteY14" fmla="*/ 57313 h 957294"/>
              <a:gd name="connsiteX15" fmla="*/ 623370 w 985397"/>
              <a:gd name="connsiteY15" fmla="*/ 57313 h 957294"/>
              <a:gd name="connsiteX16" fmla="*/ 623370 w 985397"/>
              <a:gd name="connsiteY16" fmla="*/ 66293 h 957294"/>
              <a:gd name="connsiteX17" fmla="*/ 632350 w 985397"/>
              <a:gd name="connsiteY17" fmla="*/ 66293 h 957294"/>
              <a:gd name="connsiteX18" fmla="*/ 632350 w 985397"/>
              <a:gd name="connsiteY18" fmla="*/ 75273 h 957294"/>
              <a:gd name="connsiteX19" fmla="*/ 641330 w 985397"/>
              <a:gd name="connsiteY19" fmla="*/ 75273 h 957294"/>
              <a:gd name="connsiteX20" fmla="*/ 641330 w 985397"/>
              <a:gd name="connsiteY20" fmla="*/ 84254 h 957294"/>
              <a:gd name="connsiteX21" fmla="*/ 650310 w 985397"/>
              <a:gd name="connsiteY21" fmla="*/ 84254 h 957294"/>
              <a:gd name="connsiteX22" fmla="*/ 650310 w 985397"/>
              <a:gd name="connsiteY22" fmla="*/ 93234 h 957294"/>
              <a:gd name="connsiteX23" fmla="*/ 659291 w 985397"/>
              <a:gd name="connsiteY23" fmla="*/ 93234 h 957294"/>
              <a:gd name="connsiteX24" fmla="*/ 659291 w 985397"/>
              <a:gd name="connsiteY24" fmla="*/ 102214 h 957294"/>
              <a:gd name="connsiteX25" fmla="*/ 668271 w 985397"/>
              <a:gd name="connsiteY25" fmla="*/ 102214 h 957294"/>
              <a:gd name="connsiteX26" fmla="*/ 668271 w 985397"/>
              <a:gd name="connsiteY26" fmla="*/ 111194 h 957294"/>
              <a:gd name="connsiteX27" fmla="*/ 677251 w 985397"/>
              <a:gd name="connsiteY27" fmla="*/ 111194 h 957294"/>
              <a:gd name="connsiteX28" fmla="*/ 677251 w 985397"/>
              <a:gd name="connsiteY28" fmla="*/ 120175 h 957294"/>
              <a:gd name="connsiteX29" fmla="*/ 686231 w 985397"/>
              <a:gd name="connsiteY29" fmla="*/ 120175 h 957294"/>
              <a:gd name="connsiteX30" fmla="*/ 686231 w 985397"/>
              <a:gd name="connsiteY30" fmla="*/ 129155 h 957294"/>
              <a:gd name="connsiteX31" fmla="*/ 695212 w 985397"/>
              <a:gd name="connsiteY31" fmla="*/ 129155 h 957294"/>
              <a:gd name="connsiteX32" fmla="*/ 695212 w 985397"/>
              <a:gd name="connsiteY32" fmla="*/ 138135 h 957294"/>
              <a:gd name="connsiteX33" fmla="*/ 704192 w 985397"/>
              <a:gd name="connsiteY33" fmla="*/ 138135 h 957294"/>
              <a:gd name="connsiteX34" fmla="*/ 704192 w 985397"/>
              <a:gd name="connsiteY34" fmla="*/ 147115 h 957294"/>
              <a:gd name="connsiteX35" fmla="*/ 713172 w 985397"/>
              <a:gd name="connsiteY35" fmla="*/ 147115 h 957294"/>
              <a:gd name="connsiteX36" fmla="*/ 713172 w 985397"/>
              <a:gd name="connsiteY36" fmla="*/ 156096 h 957294"/>
              <a:gd name="connsiteX37" fmla="*/ 722152 w 985397"/>
              <a:gd name="connsiteY37" fmla="*/ 156096 h 957294"/>
              <a:gd name="connsiteX38" fmla="*/ 722152 w 985397"/>
              <a:gd name="connsiteY38" fmla="*/ 165076 h 957294"/>
              <a:gd name="connsiteX39" fmla="*/ 731133 w 985397"/>
              <a:gd name="connsiteY39" fmla="*/ 165076 h 957294"/>
              <a:gd name="connsiteX40" fmla="*/ 731133 w 985397"/>
              <a:gd name="connsiteY40" fmla="*/ 174056 h 957294"/>
              <a:gd name="connsiteX41" fmla="*/ 740113 w 985397"/>
              <a:gd name="connsiteY41" fmla="*/ 174056 h 957294"/>
              <a:gd name="connsiteX42" fmla="*/ 740113 w 985397"/>
              <a:gd name="connsiteY42" fmla="*/ 183036 h 957294"/>
              <a:gd name="connsiteX43" fmla="*/ 749093 w 985397"/>
              <a:gd name="connsiteY43" fmla="*/ 183036 h 957294"/>
              <a:gd name="connsiteX44" fmla="*/ 749093 w 985397"/>
              <a:gd name="connsiteY44" fmla="*/ 192017 h 957294"/>
              <a:gd name="connsiteX45" fmla="*/ 758073 w 985397"/>
              <a:gd name="connsiteY45" fmla="*/ 192017 h 957294"/>
              <a:gd name="connsiteX46" fmla="*/ 758073 w 985397"/>
              <a:gd name="connsiteY46" fmla="*/ 200997 h 957294"/>
              <a:gd name="connsiteX47" fmla="*/ 767054 w 985397"/>
              <a:gd name="connsiteY47" fmla="*/ 200997 h 957294"/>
              <a:gd name="connsiteX48" fmla="*/ 767054 w 985397"/>
              <a:gd name="connsiteY48" fmla="*/ 209977 h 957294"/>
              <a:gd name="connsiteX49" fmla="*/ 776034 w 985397"/>
              <a:gd name="connsiteY49" fmla="*/ 209977 h 957294"/>
              <a:gd name="connsiteX50" fmla="*/ 776034 w 985397"/>
              <a:gd name="connsiteY50" fmla="*/ 218957 h 957294"/>
              <a:gd name="connsiteX51" fmla="*/ 776933 w 985397"/>
              <a:gd name="connsiteY51" fmla="*/ 218957 h 957294"/>
              <a:gd name="connsiteX52" fmla="*/ 781569 w 985397"/>
              <a:gd name="connsiteY52" fmla="*/ 214321 h 957294"/>
              <a:gd name="connsiteX53" fmla="*/ 985397 w 985397"/>
              <a:gd name="connsiteY53" fmla="*/ 418149 h 957294"/>
              <a:gd name="connsiteX54" fmla="*/ 984064 w 985397"/>
              <a:gd name="connsiteY54" fmla="*/ 431375 h 957294"/>
              <a:gd name="connsiteX55" fmla="*/ 577016 w 985397"/>
              <a:gd name="connsiteY55" fmla="*/ 927661 h 957294"/>
              <a:gd name="connsiteX56" fmla="*/ 481555 w 985397"/>
              <a:gd name="connsiteY56" fmla="*/ 957294 h 957294"/>
              <a:gd name="connsiteX57" fmla="*/ 260076 w 985397"/>
              <a:gd name="connsiteY57" fmla="*/ 735815 h 957294"/>
              <a:gd name="connsiteX58" fmla="*/ 261237 w 985397"/>
              <a:gd name="connsiteY58" fmla="*/ 734654 h 957294"/>
              <a:gd name="connsiteX59" fmla="*/ 256668 w 985397"/>
              <a:gd name="connsiteY59" fmla="*/ 726627 h 957294"/>
              <a:gd name="connsiteX60" fmla="*/ 254540 w 985397"/>
              <a:gd name="connsiteY60" fmla="*/ 729685 h 957294"/>
              <a:gd name="connsiteX61" fmla="*/ 247687 w 985397"/>
              <a:gd name="connsiteY61" fmla="*/ 717647 h 957294"/>
              <a:gd name="connsiteX62" fmla="*/ 245560 w 985397"/>
              <a:gd name="connsiteY62" fmla="*/ 720705 h 957294"/>
              <a:gd name="connsiteX63" fmla="*/ 238707 w 985397"/>
              <a:gd name="connsiteY63" fmla="*/ 708666 h 957294"/>
              <a:gd name="connsiteX64" fmla="*/ 236579 w 985397"/>
              <a:gd name="connsiteY64" fmla="*/ 711725 h 957294"/>
              <a:gd name="connsiteX65" fmla="*/ 229726 w 985397"/>
              <a:gd name="connsiteY65" fmla="*/ 699687 h 957294"/>
              <a:gd name="connsiteX66" fmla="*/ 227599 w 985397"/>
              <a:gd name="connsiteY66" fmla="*/ 702744 h 957294"/>
              <a:gd name="connsiteX67" fmla="*/ 220746 w 985397"/>
              <a:gd name="connsiteY67" fmla="*/ 690706 h 957294"/>
              <a:gd name="connsiteX68" fmla="*/ 218619 w 985397"/>
              <a:gd name="connsiteY68" fmla="*/ 693764 h 957294"/>
              <a:gd name="connsiteX69" fmla="*/ 211766 w 985397"/>
              <a:gd name="connsiteY69" fmla="*/ 681726 h 957294"/>
              <a:gd name="connsiteX70" fmla="*/ 209639 w 985397"/>
              <a:gd name="connsiteY70" fmla="*/ 684784 h 957294"/>
              <a:gd name="connsiteX71" fmla="*/ 202786 w 985397"/>
              <a:gd name="connsiteY71" fmla="*/ 672745 h 957294"/>
              <a:gd name="connsiteX72" fmla="*/ 200658 w 985397"/>
              <a:gd name="connsiteY72" fmla="*/ 675804 h 957294"/>
              <a:gd name="connsiteX73" fmla="*/ 193805 w 985397"/>
              <a:gd name="connsiteY73" fmla="*/ 663766 h 957294"/>
              <a:gd name="connsiteX74" fmla="*/ 191678 w 985397"/>
              <a:gd name="connsiteY74" fmla="*/ 666823 h 957294"/>
              <a:gd name="connsiteX75" fmla="*/ 184825 w 985397"/>
              <a:gd name="connsiteY75" fmla="*/ 654785 h 957294"/>
              <a:gd name="connsiteX76" fmla="*/ 182698 w 985397"/>
              <a:gd name="connsiteY76" fmla="*/ 657843 h 957294"/>
              <a:gd name="connsiteX77" fmla="*/ 175845 w 985397"/>
              <a:gd name="connsiteY77" fmla="*/ 645805 h 957294"/>
              <a:gd name="connsiteX78" fmla="*/ 173718 w 985397"/>
              <a:gd name="connsiteY78" fmla="*/ 648863 h 957294"/>
              <a:gd name="connsiteX79" fmla="*/ 166865 w 985397"/>
              <a:gd name="connsiteY79" fmla="*/ 636824 h 957294"/>
              <a:gd name="connsiteX80" fmla="*/ 164737 w 985397"/>
              <a:gd name="connsiteY80" fmla="*/ 639883 h 957294"/>
              <a:gd name="connsiteX81" fmla="*/ 157884 w 985397"/>
              <a:gd name="connsiteY81" fmla="*/ 627845 h 957294"/>
              <a:gd name="connsiteX82" fmla="*/ 155757 w 985397"/>
              <a:gd name="connsiteY82" fmla="*/ 630902 h 957294"/>
              <a:gd name="connsiteX83" fmla="*/ 148904 w 985397"/>
              <a:gd name="connsiteY83" fmla="*/ 618864 h 957294"/>
              <a:gd name="connsiteX84" fmla="*/ 146777 w 985397"/>
              <a:gd name="connsiteY84" fmla="*/ 621922 h 957294"/>
              <a:gd name="connsiteX85" fmla="*/ 139924 w 985397"/>
              <a:gd name="connsiteY85" fmla="*/ 609884 h 957294"/>
              <a:gd name="connsiteX86" fmla="*/ 137797 w 985397"/>
              <a:gd name="connsiteY86" fmla="*/ 612942 h 957294"/>
              <a:gd name="connsiteX87" fmla="*/ 130944 w 985397"/>
              <a:gd name="connsiteY87" fmla="*/ 600903 h 957294"/>
              <a:gd name="connsiteX88" fmla="*/ 128816 w 985397"/>
              <a:gd name="connsiteY88" fmla="*/ 603962 h 957294"/>
              <a:gd name="connsiteX89" fmla="*/ 121963 w 985397"/>
              <a:gd name="connsiteY89" fmla="*/ 591924 h 957294"/>
              <a:gd name="connsiteX90" fmla="*/ 119836 w 985397"/>
              <a:gd name="connsiteY90" fmla="*/ 594981 h 957294"/>
              <a:gd name="connsiteX91" fmla="*/ 112983 w 985397"/>
              <a:gd name="connsiteY91" fmla="*/ 582943 h 957294"/>
              <a:gd name="connsiteX92" fmla="*/ 110856 w 985397"/>
              <a:gd name="connsiteY92" fmla="*/ 586001 h 957294"/>
              <a:gd name="connsiteX93" fmla="*/ 104003 w 985397"/>
              <a:gd name="connsiteY93" fmla="*/ 573963 h 957294"/>
              <a:gd name="connsiteX94" fmla="*/ 101876 w 985397"/>
              <a:gd name="connsiteY94" fmla="*/ 577021 h 957294"/>
              <a:gd name="connsiteX95" fmla="*/ 95023 w 985397"/>
              <a:gd name="connsiteY95" fmla="*/ 564983 h 957294"/>
              <a:gd name="connsiteX96" fmla="*/ 92896 w 985397"/>
              <a:gd name="connsiteY96" fmla="*/ 568041 h 957294"/>
              <a:gd name="connsiteX97" fmla="*/ 86043 w 985397"/>
              <a:gd name="connsiteY97" fmla="*/ 556002 h 957294"/>
              <a:gd name="connsiteX98" fmla="*/ 83915 w 985397"/>
              <a:gd name="connsiteY98" fmla="*/ 559060 h 957294"/>
              <a:gd name="connsiteX99" fmla="*/ 77062 w 985397"/>
              <a:gd name="connsiteY99" fmla="*/ 547022 h 957294"/>
              <a:gd name="connsiteX100" fmla="*/ 74935 w 985397"/>
              <a:gd name="connsiteY100" fmla="*/ 550080 h 957294"/>
              <a:gd name="connsiteX101" fmla="*/ 68082 w 985397"/>
              <a:gd name="connsiteY101" fmla="*/ 538042 h 957294"/>
              <a:gd name="connsiteX102" fmla="*/ 65955 w 985397"/>
              <a:gd name="connsiteY102" fmla="*/ 541100 h 957294"/>
              <a:gd name="connsiteX103" fmla="*/ 59102 w 985397"/>
              <a:gd name="connsiteY103" fmla="*/ 529062 h 957294"/>
              <a:gd name="connsiteX104" fmla="*/ 56975 w 985397"/>
              <a:gd name="connsiteY104" fmla="*/ 532120 h 957294"/>
              <a:gd name="connsiteX105" fmla="*/ 50122 w 985397"/>
              <a:gd name="connsiteY105" fmla="*/ 520081 h 957294"/>
              <a:gd name="connsiteX106" fmla="*/ 47994 w 985397"/>
              <a:gd name="connsiteY106" fmla="*/ 523139 h 957294"/>
              <a:gd name="connsiteX107" fmla="*/ 45146 w 985397"/>
              <a:gd name="connsiteY107" fmla="*/ 518137 h 957294"/>
              <a:gd name="connsiteX108" fmla="*/ 44053 w 985397"/>
              <a:gd name="connsiteY108" fmla="*/ 519708 h 957294"/>
              <a:gd name="connsiteX109" fmla="*/ 0 w 985397"/>
              <a:gd name="connsiteY109" fmla="*/ 442317 h 957294"/>
              <a:gd name="connsiteX110" fmla="*/ 90488 w 985397"/>
              <a:gd name="connsiteY110" fmla="*/ 311050 h 957294"/>
              <a:gd name="connsiteX111" fmla="*/ 11311 w 985397"/>
              <a:gd name="connsiteY111" fmla="*/ 161925 h 957294"/>
              <a:gd name="connsiteX112" fmla="*/ 54938 w 985397"/>
              <a:gd name="connsiteY112" fmla="*/ 141150 h 957294"/>
              <a:gd name="connsiteX113" fmla="*/ 53554 w 985397"/>
              <a:gd name="connsiteY113" fmla="*/ 141150 h 957294"/>
              <a:gd name="connsiteX114" fmla="*/ 53554 w 985397"/>
              <a:gd name="connsiteY114" fmla="*/ 132170 h 957294"/>
              <a:gd name="connsiteX115" fmla="*/ 44574 w 985397"/>
              <a:gd name="connsiteY115" fmla="*/ 132170 h 957294"/>
              <a:gd name="connsiteX116" fmla="*/ 44574 w 985397"/>
              <a:gd name="connsiteY116" fmla="*/ 123190 h 957294"/>
              <a:gd name="connsiteX117" fmla="*/ 35594 w 985397"/>
              <a:gd name="connsiteY117" fmla="*/ 123190 h 957294"/>
              <a:gd name="connsiteX118" fmla="*/ 35594 w 985397"/>
              <a:gd name="connsiteY118" fmla="*/ 114210 h 957294"/>
              <a:gd name="connsiteX119" fmla="*/ 26614 w 985397"/>
              <a:gd name="connsiteY119" fmla="*/ 114210 h 957294"/>
              <a:gd name="connsiteX120" fmla="*/ 26614 w 985397"/>
              <a:gd name="connsiteY120" fmla="*/ 105229 h 957294"/>
              <a:gd name="connsiteX121" fmla="*/ 17633 w 985397"/>
              <a:gd name="connsiteY121" fmla="*/ 105229 h 957294"/>
              <a:gd name="connsiteX122" fmla="*/ 17633 w 985397"/>
              <a:gd name="connsiteY122" fmla="*/ 101798 h 957294"/>
              <a:gd name="connsiteX123" fmla="*/ 13692 w 985397"/>
              <a:gd name="connsiteY123" fmla="*/ 101798 h 957294"/>
              <a:gd name="connsiteX124" fmla="*/ 13692 w 985397"/>
              <a:gd name="connsiteY124" fmla="*/ 26789 h 957294"/>
              <a:gd name="connsiteX125" fmla="*/ 225624 w 985397"/>
              <a:gd name="connsiteY125" fmla="*/ 26789 h 957294"/>
              <a:gd name="connsiteX126" fmla="*/ 225246 w 985397"/>
              <a:gd name="connsiteY126" fmla="*/ 30220 h 957294"/>
              <a:gd name="connsiteX127" fmla="*/ 229565 w 985397"/>
              <a:gd name="connsiteY127" fmla="*/ 30220 h 957294"/>
              <a:gd name="connsiteX128" fmla="*/ 228575 w 985397"/>
              <a:gd name="connsiteY128" fmla="*/ 39201 h 957294"/>
              <a:gd name="connsiteX129" fmla="*/ 238546 w 985397"/>
              <a:gd name="connsiteY129" fmla="*/ 39201 h 957294"/>
              <a:gd name="connsiteX130" fmla="*/ 237556 w 985397"/>
              <a:gd name="connsiteY130" fmla="*/ 48181 h 957294"/>
              <a:gd name="connsiteX131" fmla="*/ 244674 w 985397"/>
              <a:gd name="connsiteY131" fmla="*/ 48181 h 95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985397" h="957294">
                <a:moveTo>
                  <a:pt x="244674" y="0"/>
                </a:moveTo>
                <a:lnTo>
                  <a:pt x="565547" y="0"/>
                </a:lnTo>
                <a:lnTo>
                  <a:pt x="565547" y="3431"/>
                </a:lnTo>
                <a:lnTo>
                  <a:pt x="569488" y="3431"/>
                </a:lnTo>
                <a:lnTo>
                  <a:pt x="569488" y="12412"/>
                </a:lnTo>
                <a:lnTo>
                  <a:pt x="578469" y="12412"/>
                </a:lnTo>
                <a:lnTo>
                  <a:pt x="578469" y="21392"/>
                </a:lnTo>
                <a:lnTo>
                  <a:pt x="587449" y="21392"/>
                </a:lnTo>
                <a:lnTo>
                  <a:pt x="587449" y="30372"/>
                </a:lnTo>
                <a:lnTo>
                  <a:pt x="596429" y="30372"/>
                </a:lnTo>
                <a:lnTo>
                  <a:pt x="596429" y="39352"/>
                </a:lnTo>
                <a:lnTo>
                  <a:pt x="605409" y="39352"/>
                </a:lnTo>
                <a:lnTo>
                  <a:pt x="605409" y="48333"/>
                </a:lnTo>
                <a:lnTo>
                  <a:pt x="614390" y="48333"/>
                </a:lnTo>
                <a:lnTo>
                  <a:pt x="614390" y="57313"/>
                </a:lnTo>
                <a:lnTo>
                  <a:pt x="623370" y="57313"/>
                </a:lnTo>
                <a:lnTo>
                  <a:pt x="623370" y="66293"/>
                </a:lnTo>
                <a:lnTo>
                  <a:pt x="632350" y="66293"/>
                </a:lnTo>
                <a:lnTo>
                  <a:pt x="632350" y="75273"/>
                </a:lnTo>
                <a:lnTo>
                  <a:pt x="641330" y="75273"/>
                </a:lnTo>
                <a:lnTo>
                  <a:pt x="641330" y="84254"/>
                </a:lnTo>
                <a:lnTo>
                  <a:pt x="650310" y="84254"/>
                </a:lnTo>
                <a:lnTo>
                  <a:pt x="650310" y="93234"/>
                </a:lnTo>
                <a:lnTo>
                  <a:pt x="659291" y="93234"/>
                </a:lnTo>
                <a:lnTo>
                  <a:pt x="659291" y="102214"/>
                </a:lnTo>
                <a:lnTo>
                  <a:pt x="668271" y="102214"/>
                </a:lnTo>
                <a:lnTo>
                  <a:pt x="668271" y="111194"/>
                </a:lnTo>
                <a:lnTo>
                  <a:pt x="677251" y="111194"/>
                </a:lnTo>
                <a:lnTo>
                  <a:pt x="677251" y="120175"/>
                </a:lnTo>
                <a:lnTo>
                  <a:pt x="686231" y="120175"/>
                </a:lnTo>
                <a:lnTo>
                  <a:pt x="686231" y="129155"/>
                </a:lnTo>
                <a:lnTo>
                  <a:pt x="695212" y="129155"/>
                </a:lnTo>
                <a:lnTo>
                  <a:pt x="695212" y="138135"/>
                </a:lnTo>
                <a:lnTo>
                  <a:pt x="704192" y="138135"/>
                </a:lnTo>
                <a:lnTo>
                  <a:pt x="704192" y="147115"/>
                </a:lnTo>
                <a:lnTo>
                  <a:pt x="713172" y="147115"/>
                </a:lnTo>
                <a:lnTo>
                  <a:pt x="713172" y="156096"/>
                </a:lnTo>
                <a:lnTo>
                  <a:pt x="722152" y="156096"/>
                </a:lnTo>
                <a:lnTo>
                  <a:pt x="722152" y="165076"/>
                </a:lnTo>
                <a:lnTo>
                  <a:pt x="731133" y="165076"/>
                </a:lnTo>
                <a:lnTo>
                  <a:pt x="731133" y="174056"/>
                </a:lnTo>
                <a:lnTo>
                  <a:pt x="740113" y="174056"/>
                </a:lnTo>
                <a:lnTo>
                  <a:pt x="740113" y="183036"/>
                </a:lnTo>
                <a:lnTo>
                  <a:pt x="749093" y="183036"/>
                </a:lnTo>
                <a:lnTo>
                  <a:pt x="749093" y="192017"/>
                </a:lnTo>
                <a:lnTo>
                  <a:pt x="758073" y="192017"/>
                </a:lnTo>
                <a:lnTo>
                  <a:pt x="758073" y="200997"/>
                </a:lnTo>
                <a:lnTo>
                  <a:pt x="767054" y="200997"/>
                </a:lnTo>
                <a:lnTo>
                  <a:pt x="767054" y="209977"/>
                </a:lnTo>
                <a:lnTo>
                  <a:pt x="776034" y="209977"/>
                </a:lnTo>
                <a:lnTo>
                  <a:pt x="776034" y="218957"/>
                </a:lnTo>
                <a:lnTo>
                  <a:pt x="776933" y="218957"/>
                </a:lnTo>
                <a:lnTo>
                  <a:pt x="781569" y="214321"/>
                </a:lnTo>
                <a:lnTo>
                  <a:pt x="985397" y="418149"/>
                </a:lnTo>
                <a:lnTo>
                  <a:pt x="984064" y="431375"/>
                </a:lnTo>
                <a:cubicBezTo>
                  <a:pt x="938147" y="655767"/>
                  <a:pt x="783212" y="840447"/>
                  <a:pt x="577016" y="927661"/>
                </a:cubicBezTo>
                <a:lnTo>
                  <a:pt x="481555" y="957294"/>
                </a:lnTo>
                <a:lnTo>
                  <a:pt x="260076" y="735815"/>
                </a:lnTo>
                <a:lnTo>
                  <a:pt x="261237" y="734654"/>
                </a:lnTo>
                <a:lnTo>
                  <a:pt x="256668" y="726627"/>
                </a:lnTo>
                <a:lnTo>
                  <a:pt x="254540" y="729685"/>
                </a:lnTo>
                <a:lnTo>
                  <a:pt x="247687" y="717647"/>
                </a:lnTo>
                <a:lnTo>
                  <a:pt x="245560" y="720705"/>
                </a:lnTo>
                <a:lnTo>
                  <a:pt x="238707" y="708666"/>
                </a:lnTo>
                <a:lnTo>
                  <a:pt x="236579" y="711725"/>
                </a:lnTo>
                <a:lnTo>
                  <a:pt x="229726" y="699687"/>
                </a:lnTo>
                <a:lnTo>
                  <a:pt x="227599" y="702744"/>
                </a:lnTo>
                <a:lnTo>
                  <a:pt x="220746" y="690706"/>
                </a:lnTo>
                <a:lnTo>
                  <a:pt x="218619" y="693764"/>
                </a:lnTo>
                <a:lnTo>
                  <a:pt x="211766" y="681726"/>
                </a:lnTo>
                <a:lnTo>
                  <a:pt x="209639" y="684784"/>
                </a:lnTo>
                <a:lnTo>
                  <a:pt x="202786" y="672745"/>
                </a:lnTo>
                <a:lnTo>
                  <a:pt x="200658" y="675804"/>
                </a:lnTo>
                <a:lnTo>
                  <a:pt x="193805" y="663766"/>
                </a:lnTo>
                <a:lnTo>
                  <a:pt x="191678" y="666823"/>
                </a:lnTo>
                <a:lnTo>
                  <a:pt x="184825" y="654785"/>
                </a:lnTo>
                <a:lnTo>
                  <a:pt x="182698" y="657843"/>
                </a:lnTo>
                <a:lnTo>
                  <a:pt x="175845" y="645805"/>
                </a:lnTo>
                <a:lnTo>
                  <a:pt x="173718" y="648863"/>
                </a:lnTo>
                <a:lnTo>
                  <a:pt x="166865" y="636824"/>
                </a:lnTo>
                <a:lnTo>
                  <a:pt x="164737" y="639883"/>
                </a:lnTo>
                <a:lnTo>
                  <a:pt x="157884" y="627845"/>
                </a:lnTo>
                <a:lnTo>
                  <a:pt x="155757" y="630902"/>
                </a:lnTo>
                <a:lnTo>
                  <a:pt x="148904" y="618864"/>
                </a:lnTo>
                <a:lnTo>
                  <a:pt x="146777" y="621922"/>
                </a:lnTo>
                <a:lnTo>
                  <a:pt x="139924" y="609884"/>
                </a:lnTo>
                <a:lnTo>
                  <a:pt x="137797" y="612942"/>
                </a:lnTo>
                <a:lnTo>
                  <a:pt x="130944" y="600903"/>
                </a:lnTo>
                <a:lnTo>
                  <a:pt x="128816" y="603962"/>
                </a:lnTo>
                <a:lnTo>
                  <a:pt x="121963" y="591924"/>
                </a:lnTo>
                <a:lnTo>
                  <a:pt x="119836" y="594981"/>
                </a:lnTo>
                <a:lnTo>
                  <a:pt x="112983" y="582943"/>
                </a:lnTo>
                <a:lnTo>
                  <a:pt x="110856" y="586001"/>
                </a:lnTo>
                <a:lnTo>
                  <a:pt x="104003" y="573963"/>
                </a:lnTo>
                <a:lnTo>
                  <a:pt x="101876" y="577021"/>
                </a:lnTo>
                <a:lnTo>
                  <a:pt x="95023" y="564983"/>
                </a:lnTo>
                <a:lnTo>
                  <a:pt x="92896" y="568041"/>
                </a:lnTo>
                <a:lnTo>
                  <a:pt x="86043" y="556002"/>
                </a:lnTo>
                <a:lnTo>
                  <a:pt x="83915" y="559060"/>
                </a:lnTo>
                <a:lnTo>
                  <a:pt x="77062" y="547022"/>
                </a:lnTo>
                <a:lnTo>
                  <a:pt x="74935" y="550080"/>
                </a:lnTo>
                <a:lnTo>
                  <a:pt x="68082" y="538042"/>
                </a:lnTo>
                <a:lnTo>
                  <a:pt x="65955" y="541100"/>
                </a:lnTo>
                <a:lnTo>
                  <a:pt x="59102" y="529062"/>
                </a:lnTo>
                <a:lnTo>
                  <a:pt x="56975" y="532120"/>
                </a:lnTo>
                <a:lnTo>
                  <a:pt x="50122" y="520081"/>
                </a:lnTo>
                <a:lnTo>
                  <a:pt x="47994" y="523139"/>
                </a:lnTo>
                <a:lnTo>
                  <a:pt x="45146" y="518137"/>
                </a:lnTo>
                <a:lnTo>
                  <a:pt x="44053" y="519708"/>
                </a:lnTo>
                <a:cubicBezTo>
                  <a:pt x="31353" y="494307"/>
                  <a:pt x="16669" y="468511"/>
                  <a:pt x="0" y="442317"/>
                </a:cubicBezTo>
                <a:cubicBezTo>
                  <a:pt x="37108" y="400645"/>
                  <a:pt x="67270" y="356890"/>
                  <a:pt x="90488" y="311050"/>
                </a:cubicBezTo>
                <a:cubicBezTo>
                  <a:pt x="66080" y="263425"/>
                  <a:pt x="39688" y="213717"/>
                  <a:pt x="11311" y="161925"/>
                </a:cubicBezTo>
                <a:lnTo>
                  <a:pt x="54938" y="141150"/>
                </a:lnTo>
                <a:lnTo>
                  <a:pt x="53554" y="141150"/>
                </a:lnTo>
                <a:lnTo>
                  <a:pt x="53554" y="132170"/>
                </a:lnTo>
                <a:lnTo>
                  <a:pt x="44574" y="132170"/>
                </a:lnTo>
                <a:lnTo>
                  <a:pt x="44574" y="123190"/>
                </a:lnTo>
                <a:lnTo>
                  <a:pt x="35594" y="123190"/>
                </a:lnTo>
                <a:lnTo>
                  <a:pt x="35594" y="114210"/>
                </a:lnTo>
                <a:lnTo>
                  <a:pt x="26614" y="114210"/>
                </a:lnTo>
                <a:lnTo>
                  <a:pt x="26614" y="105229"/>
                </a:lnTo>
                <a:lnTo>
                  <a:pt x="17633" y="105229"/>
                </a:lnTo>
                <a:lnTo>
                  <a:pt x="17633" y="101798"/>
                </a:lnTo>
                <a:lnTo>
                  <a:pt x="13692" y="101798"/>
                </a:lnTo>
                <a:lnTo>
                  <a:pt x="13692" y="26789"/>
                </a:lnTo>
                <a:lnTo>
                  <a:pt x="225624" y="26789"/>
                </a:lnTo>
                <a:lnTo>
                  <a:pt x="225246" y="30220"/>
                </a:lnTo>
                <a:lnTo>
                  <a:pt x="229565" y="30220"/>
                </a:lnTo>
                <a:lnTo>
                  <a:pt x="228575" y="39201"/>
                </a:lnTo>
                <a:lnTo>
                  <a:pt x="238546" y="39201"/>
                </a:lnTo>
                <a:lnTo>
                  <a:pt x="237556" y="48181"/>
                </a:lnTo>
                <a:lnTo>
                  <a:pt x="244674" y="48181"/>
                </a:lnTo>
                <a:close/>
              </a:path>
            </a:pathLst>
          </a:custGeom>
          <a:gradFill>
            <a:gsLst>
              <a:gs pos="0">
                <a:srgbClr val="567D2B">
                  <a:alpha val="52941"/>
                </a:srgbClr>
              </a:gs>
              <a:gs pos="100000">
                <a:srgbClr val="567D2B">
                  <a:alpha val="0"/>
                </a:srgbClr>
              </a:gs>
            </a:gsLst>
            <a:lin ang="2700000" scaled="0"/>
          </a:gradFill>
          <a:ln>
            <a:noFill/>
          </a:ln>
          <a:effectLst/>
        </p:spPr>
        <p:txBody>
          <a:bodyPr/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zh-CN" altLang="en-US" kern="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080" name="文本框 27"/>
          <p:cNvSpPr>
            <a:spLocks/>
          </p:cNvSpPr>
          <p:nvPr/>
        </p:nvSpPr>
        <p:spPr bwMode="auto">
          <a:xfrm>
            <a:off x="6540500" y="2676525"/>
            <a:ext cx="603250" cy="566738"/>
          </a:xfrm>
          <a:custGeom>
            <a:avLst/>
            <a:gdLst>
              <a:gd name="T0" fmla="*/ 365522 w 603647"/>
              <a:gd name="T1" fmla="*/ 114300 h 567333"/>
              <a:gd name="T2" fmla="*/ 445889 w 603647"/>
              <a:gd name="T3" fmla="*/ 114300 h 567333"/>
              <a:gd name="T4" fmla="*/ 429518 w 603647"/>
              <a:gd name="T5" fmla="*/ 324445 h 567333"/>
              <a:gd name="T6" fmla="*/ 470297 w 603647"/>
              <a:gd name="T7" fmla="*/ 324445 h 567333"/>
              <a:gd name="T8" fmla="*/ 470297 w 603647"/>
              <a:gd name="T9" fmla="*/ 456009 h 567333"/>
              <a:gd name="T10" fmla="*/ 495300 w 603647"/>
              <a:gd name="T11" fmla="*/ 482798 h 567333"/>
              <a:gd name="T12" fmla="*/ 517624 w 603647"/>
              <a:gd name="T13" fmla="*/ 470594 h 567333"/>
              <a:gd name="T14" fmla="*/ 528638 w 603647"/>
              <a:gd name="T15" fmla="*/ 388143 h 567333"/>
              <a:gd name="T16" fmla="*/ 603647 w 603647"/>
              <a:gd name="T17" fmla="*/ 419695 h 567333"/>
              <a:gd name="T18" fmla="*/ 565547 w 603647"/>
              <a:gd name="T19" fmla="*/ 536823 h 567333"/>
              <a:gd name="T20" fmla="*/ 514350 w 603647"/>
              <a:gd name="T21" fmla="*/ 552450 h 567333"/>
              <a:gd name="T22" fmla="*/ 470297 w 603647"/>
              <a:gd name="T23" fmla="*/ 552450 h 567333"/>
              <a:gd name="T24" fmla="*/ 397074 w 603647"/>
              <a:gd name="T25" fmla="*/ 480417 h 567333"/>
              <a:gd name="T26" fmla="*/ 397074 w 603647"/>
              <a:gd name="T27" fmla="*/ 419397 h 567333"/>
              <a:gd name="T28" fmla="*/ 241697 w 603647"/>
              <a:gd name="T29" fmla="*/ 567333 h 567333"/>
              <a:gd name="T30" fmla="*/ 185738 w 603647"/>
              <a:gd name="T31" fmla="*/ 495300 h 567333"/>
              <a:gd name="T32" fmla="*/ 335161 w 603647"/>
              <a:gd name="T33" fmla="*/ 365522 h 567333"/>
              <a:gd name="T34" fmla="*/ 365522 w 603647"/>
              <a:gd name="T35" fmla="*/ 114300 h 567333"/>
              <a:gd name="T36" fmla="*/ 13692 w 603647"/>
              <a:gd name="T37" fmla="*/ 26789 h 567333"/>
              <a:gd name="T38" fmla="*/ 225624 w 603647"/>
              <a:gd name="T39" fmla="*/ 26789 h 567333"/>
              <a:gd name="T40" fmla="*/ 171450 w 603647"/>
              <a:gd name="T41" fmla="*/ 307776 h 567333"/>
              <a:gd name="T42" fmla="*/ 238720 w 603647"/>
              <a:gd name="T43" fmla="*/ 434578 h 567333"/>
              <a:gd name="T44" fmla="*/ 172641 w 603647"/>
              <a:gd name="T45" fmla="*/ 478631 h 567333"/>
              <a:gd name="T46" fmla="*/ 131862 w 603647"/>
              <a:gd name="T47" fmla="*/ 393501 h 567333"/>
              <a:gd name="T48" fmla="*/ 44053 w 603647"/>
              <a:gd name="T49" fmla="*/ 519708 h 567333"/>
              <a:gd name="T50" fmla="*/ 0 w 603647"/>
              <a:gd name="T51" fmla="*/ 442317 h 567333"/>
              <a:gd name="T52" fmla="*/ 90488 w 603647"/>
              <a:gd name="T53" fmla="*/ 311050 h 567333"/>
              <a:gd name="T54" fmla="*/ 11311 w 603647"/>
              <a:gd name="T55" fmla="*/ 161925 h 567333"/>
              <a:gd name="T56" fmla="*/ 73819 w 603647"/>
              <a:gd name="T57" fmla="*/ 132159 h 567333"/>
              <a:gd name="T58" fmla="*/ 125313 w 603647"/>
              <a:gd name="T59" fmla="*/ 224135 h 567333"/>
              <a:gd name="T60" fmla="*/ 147638 w 603647"/>
              <a:gd name="T61" fmla="*/ 101798 h 567333"/>
              <a:gd name="T62" fmla="*/ 13692 w 603647"/>
              <a:gd name="T63" fmla="*/ 101798 h 567333"/>
              <a:gd name="T64" fmla="*/ 13692 w 603647"/>
              <a:gd name="T65" fmla="*/ 26789 h 567333"/>
              <a:gd name="T66" fmla="*/ 244674 w 603647"/>
              <a:gd name="T67" fmla="*/ 0 h 567333"/>
              <a:gd name="T68" fmla="*/ 565547 w 603647"/>
              <a:gd name="T69" fmla="*/ 0 h 567333"/>
              <a:gd name="T70" fmla="*/ 565547 w 603647"/>
              <a:gd name="T71" fmla="*/ 363140 h 567333"/>
              <a:gd name="T72" fmla="*/ 485775 w 603647"/>
              <a:gd name="T73" fmla="*/ 363140 h 567333"/>
              <a:gd name="T74" fmla="*/ 485775 w 603647"/>
              <a:gd name="T75" fmla="*/ 77390 h 567333"/>
              <a:gd name="T76" fmla="*/ 324445 w 603647"/>
              <a:gd name="T77" fmla="*/ 77390 h 567333"/>
              <a:gd name="T78" fmla="*/ 324445 w 603647"/>
              <a:gd name="T79" fmla="*/ 366712 h 567333"/>
              <a:gd name="T80" fmla="*/ 244674 w 603647"/>
              <a:gd name="T81" fmla="*/ 366712 h 567333"/>
              <a:gd name="T82" fmla="*/ 244674 w 603647"/>
              <a:gd name="T83" fmla="*/ 0 h 567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03647" h="567333">
                <a:moveTo>
                  <a:pt x="365522" y="114300"/>
                </a:moveTo>
                <a:lnTo>
                  <a:pt x="445889" y="114300"/>
                </a:lnTo>
                <a:cubicBezTo>
                  <a:pt x="446683" y="198636"/>
                  <a:pt x="441226" y="268684"/>
                  <a:pt x="429518" y="324445"/>
                </a:cubicBezTo>
                <a:lnTo>
                  <a:pt x="470297" y="324445"/>
                </a:lnTo>
                <a:lnTo>
                  <a:pt x="470297" y="456009"/>
                </a:lnTo>
                <a:cubicBezTo>
                  <a:pt x="470297" y="473868"/>
                  <a:pt x="478631" y="482798"/>
                  <a:pt x="495300" y="482798"/>
                </a:cubicBezTo>
                <a:cubicBezTo>
                  <a:pt x="506214" y="482798"/>
                  <a:pt x="513656" y="478730"/>
                  <a:pt x="517624" y="470594"/>
                </a:cubicBezTo>
                <a:cubicBezTo>
                  <a:pt x="521593" y="462458"/>
                  <a:pt x="525264" y="434975"/>
                  <a:pt x="528638" y="388143"/>
                </a:cubicBezTo>
                <a:cubicBezTo>
                  <a:pt x="554831" y="400447"/>
                  <a:pt x="579835" y="410964"/>
                  <a:pt x="603647" y="419695"/>
                </a:cubicBezTo>
                <a:cubicBezTo>
                  <a:pt x="594122" y="487362"/>
                  <a:pt x="581422" y="526405"/>
                  <a:pt x="565547" y="536823"/>
                </a:cubicBezTo>
                <a:cubicBezTo>
                  <a:pt x="549672" y="547241"/>
                  <a:pt x="532606" y="552450"/>
                  <a:pt x="514350" y="552450"/>
                </a:cubicBezTo>
                <a:lnTo>
                  <a:pt x="470297" y="552450"/>
                </a:lnTo>
                <a:cubicBezTo>
                  <a:pt x="421481" y="552450"/>
                  <a:pt x="397074" y="528439"/>
                  <a:pt x="397074" y="480417"/>
                </a:cubicBezTo>
                <a:lnTo>
                  <a:pt x="397074" y="419397"/>
                </a:lnTo>
                <a:cubicBezTo>
                  <a:pt x="366911" y="479325"/>
                  <a:pt x="315119" y="528637"/>
                  <a:pt x="241697" y="567333"/>
                </a:cubicBezTo>
                <a:cubicBezTo>
                  <a:pt x="226616" y="545504"/>
                  <a:pt x="207963" y="521493"/>
                  <a:pt x="185738" y="495300"/>
                </a:cubicBezTo>
                <a:cubicBezTo>
                  <a:pt x="262731" y="460970"/>
                  <a:pt x="312539" y="417711"/>
                  <a:pt x="335161" y="365522"/>
                </a:cubicBezTo>
                <a:cubicBezTo>
                  <a:pt x="357783" y="313333"/>
                  <a:pt x="367903" y="229592"/>
                  <a:pt x="365522" y="114300"/>
                </a:cubicBezTo>
                <a:close/>
                <a:moveTo>
                  <a:pt x="13692" y="26789"/>
                </a:moveTo>
                <a:lnTo>
                  <a:pt x="225624" y="26789"/>
                </a:lnTo>
                <a:cubicBezTo>
                  <a:pt x="222052" y="129381"/>
                  <a:pt x="203994" y="223043"/>
                  <a:pt x="171450" y="307776"/>
                </a:cubicBezTo>
                <a:lnTo>
                  <a:pt x="238720" y="434578"/>
                </a:lnTo>
                <a:lnTo>
                  <a:pt x="172641" y="478631"/>
                </a:lnTo>
                <a:cubicBezTo>
                  <a:pt x="159941" y="451247"/>
                  <a:pt x="146348" y="422870"/>
                  <a:pt x="131862" y="393501"/>
                </a:cubicBezTo>
                <a:cubicBezTo>
                  <a:pt x="107454" y="438547"/>
                  <a:pt x="78184" y="480615"/>
                  <a:pt x="44053" y="519708"/>
                </a:cubicBezTo>
                <a:cubicBezTo>
                  <a:pt x="31353" y="494307"/>
                  <a:pt x="16669" y="468511"/>
                  <a:pt x="0" y="442317"/>
                </a:cubicBezTo>
                <a:cubicBezTo>
                  <a:pt x="37108" y="400645"/>
                  <a:pt x="67270" y="356890"/>
                  <a:pt x="90488" y="311050"/>
                </a:cubicBezTo>
                <a:cubicBezTo>
                  <a:pt x="66080" y="263425"/>
                  <a:pt x="39688" y="213717"/>
                  <a:pt x="11311" y="161925"/>
                </a:cubicBezTo>
                <a:lnTo>
                  <a:pt x="73819" y="132159"/>
                </a:lnTo>
                <a:lnTo>
                  <a:pt x="125313" y="224135"/>
                </a:lnTo>
                <a:cubicBezTo>
                  <a:pt x="137418" y="184844"/>
                  <a:pt x="144859" y="144065"/>
                  <a:pt x="147638" y="101798"/>
                </a:cubicBezTo>
                <a:lnTo>
                  <a:pt x="13692" y="101798"/>
                </a:lnTo>
                <a:lnTo>
                  <a:pt x="13692" y="26789"/>
                </a:lnTo>
                <a:close/>
                <a:moveTo>
                  <a:pt x="244674" y="0"/>
                </a:moveTo>
                <a:lnTo>
                  <a:pt x="565547" y="0"/>
                </a:lnTo>
                <a:lnTo>
                  <a:pt x="565547" y="363140"/>
                </a:lnTo>
                <a:lnTo>
                  <a:pt x="485775" y="363140"/>
                </a:lnTo>
                <a:lnTo>
                  <a:pt x="485775" y="77390"/>
                </a:lnTo>
                <a:lnTo>
                  <a:pt x="324445" y="77390"/>
                </a:lnTo>
                <a:lnTo>
                  <a:pt x="324445" y="366712"/>
                </a:lnTo>
                <a:lnTo>
                  <a:pt x="244674" y="366712"/>
                </a:lnTo>
                <a:lnTo>
                  <a:pt x="2446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6161088" y="2278063"/>
            <a:ext cx="1376362" cy="1376362"/>
          </a:xfrm>
          <a:custGeom>
            <a:avLst/>
            <a:gdLst>
              <a:gd name="connsiteX0" fmla="*/ 766921 w 1533844"/>
              <a:gd name="connsiteY0" fmla="*/ 180973 h 1533842"/>
              <a:gd name="connsiteX1" fmla="*/ 180974 w 1533844"/>
              <a:gd name="connsiteY1" fmla="*/ 766920 h 1533842"/>
              <a:gd name="connsiteX2" fmla="*/ 766921 w 1533844"/>
              <a:gd name="connsiteY2" fmla="*/ 1352867 h 1533842"/>
              <a:gd name="connsiteX3" fmla="*/ 1352868 w 1533844"/>
              <a:gd name="connsiteY3" fmla="*/ 766920 h 1533842"/>
              <a:gd name="connsiteX4" fmla="*/ 766921 w 1533844"/>
              <a:gd name="connsiteY4" fmla="*/ 180973 h 1533842"/>
              <a:gd name="connsiteX5" fmla="*/ 766922 w 1533844"/>
              <a:gd name="connsiteY5" fmla="*/ 0 h 1533842"/>
              <a:gd name="connsiteX6" fmla="*/ 1533844 w 1533844"/>
              <a:gd name="connsiteY6" fmla="*/ 766921 h 1533842"/>
              <a:gd name="connsiteX7" fmla="*/ 766922 w 1533844"/>
              <a:gd name="connsiteY7" fmla="*/ 1533842 h 1533842"/>
              <a:gd name="connsiteX8" fmla="*/ 0 w 1533844"/>
              <a:gd name="connsiteY8" fmla="*/ 766921 h 1533842"/>
              <a:gd name="connsiteX9" fmla="*/ 766922 w 1533844"/>
              <a:gd name="connsiteY9" fmla="*/ 0 h 153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3844" h="1533842">
                <a:moveTo>
                  <a:pt x="766921" y="180973"/>
                </a:moveTo>
                <a:cubicBezTo>
                  <a:pt x="443311" y="180973"/>
                  <a:pt x="180974" y="443310"/>
                  <a:pt x="180974" y="766920"/>
                </a:cubicBezTo>
                <a:cubicBezTo>
                  <a:pt x="180974" y="1090530"/>
                  <a:pt x="443311" y="1352867"/>
                  <a:pt x="766921" y="1352867"/>
                </a:cubicBezTo>
                <a:cubicBezTo>
                  <a:pt x="1090531" y="1352867"/>
                  <a:pt x="1352868" y="1090530"/>
                  <a:pt x="1352868" y="766920"/>
                </a:cubicBezTo>
                <a:cubicBezTo>
                  <a:pt x="1352868" y="443310"/>
                  <a:pt x="1090531" y="180973"/>
                  <a:pt x="766921" y="180973"/>
                </a:cubicBezTo>
                <a:close/>
                <a:moveTo>
                  <a:pt x="766922" y="0"/>
                </a:moveTo>
                <a:cubicBezTo>
                  <a:pt x="1190481" y="0"/>
                  <a:pt x="1533844" y="343362"/>
                  <a:pt x="1533844" y="766921"/>
                </a:cubicBezTo>
                <a:cubicBezTo>
                  <a:pt x="1533844" y="1190480"/>
                  <a:pt x="1190481" y="1533842"/>
                  <a:pt x="766922" y="1533842"/>
                </a:cubicBezTo>
                <a:cubicBezTo>
                  <a:pt x="343363" y="1533842"/>
                  <a:pt x="0" y="1190480"/>
                  <a:pt x="0" y="766921"/>
                </a:cubicBezTo>
                <a:cubicBezTo>
                  <a:pt x="0" y="343362"/>
                  <a:pt x="343363" y="0"/>
                  <a:pt x="766922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90C413">
                <a:lumMod val="50000"/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Times New Roman"/>
              <a:ea typeface="幼圆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235700" y="2352675"/>
            <a:ext cx="1214438" cy="1214438"/>
          </a:xfrm>
          <a:prstGeom prst="ellipse">
            <a:avLst/>
          </a:prstGeom>
          <a:noFill/>
          <a:ln w="12700" cap="flat" cmpd="sng" algn="ctr">
            <a:solidFill>
              <a:srgbClr val="90C413">
                <a:lumMod val="60000"/>
                <a:lumOff val="40000"/>
              </a:srgbClr>
            </a:solidFill>
            <a:prstDash val="dash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Times New Roman"/>
              <a:ea typeface="幼圆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962901" y="2663826"/>
            <a:ext cx="969963" cy="955675"/>
          </a:xfrm>
          <a:custGeom>
            <a:avLst/>
            <a:gdLst>
              <a:gd name="connsiteX0" fmla="*/ 547092 w 970228"/>
              <a:gd name="connsiteY0" fmla="*/ 0 h 955344"/>
              <a:gd name="connsiteX1" fmla="*/ 549460 w 970228"/>
              <a:gd name="connsiteY1" fmla="*/ 11951 h 955344"/>
              <a:gd name="connsiteX2" fmla="*/ 553392 w 970228"/>
              <a:gd name="connsiteY2" fmla="*/ 11758 h 955344"/>
              <a:gd name="connsiteX3" fmla="*/ 555241 w 970228"/>
              <a:gd name="connsiteY3" fmla="*/ 21089 h 955344"/>
              <a:gd name="connsiteX4" fmla="*/ 562372 w 970228"/>
              <a:gd name="connsiteY4" fmla="*/ 20739 h 955344"/>
              <a:gd name="connsiteX5" fmla="*/ 564221 w 970228"/>
              <a:gd name="connsiteY5" fmla="*/ 30069 h 955344"/>
              <a:gd name="connsiteX6" fmla="*/ 571353 w 970228"/>
              <a:gd name="connsiteY6" fmla="*/ 29719 h 955344"/>
              <a:gd name="connsiteX7" fmla="*/ 573202 w 970228"/>
              <a:gd name="connsiteY7" fmla="*/ 39049 h 955344"/>
              <a:gd name="connsiteX8" fmla="*/ 580333 w 970228"/>
              <a:gd name="connsiteY8" fmla="*/ 38699 h 955344"/>
              <a:gd name="connsiteX9" fmla="*/ 582182 w 970228"/>
              <a:gd name="connsiteY9" fmla="*/ 48029 h 955344"/>
              <a:gd name="connsiteX10" fmla="*/ 589313 w 970228"/>
              <a:gd name="connsiteY10" fmla="*/ 47679 h 955344"/>
              <a:gd name="connsiteX11" fmla="*/ 591162 w 970228"/>
              <a:gd name="connsiteY11" fmla="*/ 57009 h 955344"/>
              <a:gd name="connsiteX12" fmla="*/ 598293 w 970228"/>
              <a:gd name="connsiteY12" fmla="*/ 56659 h 955344"/>
              <a:gd name="connsiteX13" fmla="*/ 600142 w 970228"/>
              <a:gd name="connsiteY13" fmla="*/ 65990 h 955344"/>
              <a:gd name="connsiteX14" fmla="*/ 607274 w 970228"/>
              <a:gd name="connsiteY14" fmla="*/ 65640 h 955344"/>
              <a:gd name="connsiteX15" fmla="*/ 609123 w 970228"/>
              <a:gd name="connsiteY15" fmla="*/ 74970 h 955344"/>
              <a:gd name="connsiteX16" fmla="*/ 616254 w 970228"/>
              <a:gd name="connsiteY16" fmla="*/ 74620 h 955344"/>
              <a:gd name="connsiteX17" fmla="*/ 618103 w 970228"/>
              <a:gd name="connsiteY17" fmla="*/ 83950 h 955344"/>
              <a:gd name="connsiteX18" fmla="*/ 625234 w 970228"/>
              <a:gd name="connsiteY18" fmla="*/ 83600 h 955344"/>
              <a:gd name="connsiteX19" fmla="*/ 627083 w 970228"/>
              <a:gd name="connsiteY19" fmla="*/ 92931 h 955344"/>
              <a:gd name="connsiteX20" fmla="*/ 634214 w 970228"/>
              <a:gd name="connsiteY20" fmla="*/ 92581 h 955344"/>
              <a:gd name="connsiteX21" fmla="*/ 636063 w 970228"/>
              <a:gd name="connsiteY21" fmla="*/ 101911 h 955344"/>
              <a:gd name="connsiteX22" fmla="*/ 643195 w 970228"/>
              <a:gd name="connsiteY22" fmla="*/ 101561 h 955344"/>
              <a:gd name="connsiteX23" fmla="*/ 645044 w 970228"/>
              <a:gd name="connsiteY23" fmla="*/ 110891 h 955344"/>
              <a:gd name="connsiteX24" fmla="*/ 652175 w 970228"/>
              <a:gd name="connsiteY24" fmla="*/ 110541 h 955344"/>
              <a:gd name="connsiteX25" fmla="*/ 654024 w 970228"/>
              <a:gd name="connsiteY25" fmla="*/ 119871 h 955344"/>
              <a:gd name="connsiteX26" fmla="*/ 661155 w 970228"/>
              <a:gd name="connsiteY26" fmla="*/ 119521 h 955344"/>
              <a:gd name="connsiteX27" fmla="*/ 663004 w 970228"/>
              <a:gd name="connsiteY27" fmla="*/ 128852 h 955344"/>
              <a:gd name="connsiteX28" fmla="*/ 670135 w 970228"/>
              <a:gd name="connsiteY28" fmla="*/ 128502 h 955344"/>
              <a:gd name="connsiteX29" fmla="*/ 671984 w 970228"/>
              <a:gd name="connsiteY29" fmla="*/ 137832 h 955344"/>
              <a:gd name="connsiteX30" fmla="*/ 679116 w 970228"/>
              <a:gd name="connsiteY30" fmla="*/ 137482 h 955344"/>
              <a:gd name="connsiteX31" fmla="*/ 680965 w 970228"/>
              <a:gd name="connsiteY31" fmla="*/ 146812 h 955344"/>
              <a:gd name="connsiteX32" fmla="*/ 688096 w 970228"/>
              <a:gd name="connsiteY32" fmla="*/ 146462 h 955344"/>
              <a:gd name="connsiteX33" fmla="*/ 689945 w 970228"/>
              <a:gd name="connsiteY33" fmla="*/ 155792 h 955344"/>
              <a:gd name="connsiteX34" fmla="*/ 697076 w 970228"/>
              <a:gd name="connsiteY34" fmla="*/ 155442 h 955344"/>
              <a:gd name="connsiteX35" fmla="*/ 698925 w 970228"/>
              <a:gd name="connsiteY35" fmla="*/ 164773 h 955344"/>
              <a:gd name="connsiteX36" fmla="*/ 706056 w 970228"/>
              <a:gd name="connsiteY36" fmla="*/ 164423 h 955344"/>
              <a:gd name="connsiteX37" fmla="*/ 707905 w 970228"/>
              <a:gd name="connsiteY37" fmla="*/ 173753 h 955344"/>
              <a:gd name="connsiteX38" fmla="*/ 715037 w 970228"/>
              <a:gd name="connsiteY38" fmla="*/ 173403 h 955344"/>
              <a:gd name="connsiteX39" fmla="*/ 716886 w 970228"/>
              <a:gd name="connsiteY39" fmla="*/ 182733 h 955344"/>
              <a:gd name="connsiteX40" fmla="*/ 724017 w 970228"/>
              <a:gd name="connsiteY40" fmla="*/ 182383 h 955344"/>
              <a:gd name="connsiteX41" fmla="*/ 725866 w 970228"/>
              <a:gd name="connsiteY41" fmla="*/ 191713 h 955344"/>
              <a:gd name="connsiteX42" fmla="*/ 732997 w 970228"/>
              <a:gd name="connsiteY42" fmla="*/ 191363 h 955344"/>
              <a:gd name="connsiteX43" fmla="*/ 734846 w 970228"/>
              <a:gd name="connsiteY43" fmla="*/ 200694 h 955344"/>
              <a:gd name="connsiteX44" fmla="*/ 741977 w 970228"/>
              <a:gd name="connsiteY44" fmla="*/ 200344 h 955344"/>
              <a:gd name="connsiteX45" fmla="*/ 743826 w 970228"/>
              <a:gd name="connsiteY45" fmla="*/ 209674 h 955344"/>
              <a:gd name="connsiteX46" fmla="*/ 750958 w 970228"/>
              <a:gd name="connsiteY46" fmla="*/ 209324 h 955344"/>
              <a:gd name="connsiteX47" fmla="*/ 752807 w 970228"/>
              <a:gd name="connsiteY47" fmla="*/ 218654 h 955344"/>
              <a:gd name="connsiteX48" fmla="*/ 759938 w 970228"/>
              <a:gd name="connsiteY48" fmla="*/ 218304 h 955344"/>
              <a:gd name="connsiteX49" fmla="*/ 761787 w 970228"/>
              <a:gd name="connsiteY49" fmla="*/ 227634 h 955344"/>
              <a:gd name="connsiteX50" fmla="*/ 768918 w 970228"/>
              <a:gd name="connsiteY50" fmla="*/ 227284 h 955344"/>
              <a:gd name="connsiteX51" fmla="*/ 770767 w 970228"/>
              <a:gd name="connsiteY51" fmla="*/ 236615 h 955344"/>
              <a:gd name="connsiteX52" fmla="*/ 774310 w 970228"/>
              <a:gd name="connsiteY52" fmla="*/ 236441 h 955344"/>
              <a:gd name="connsiteX53" fmla="*/ 775989 w 970228"/>
              <a:gd name="connsiteY53" fmla="*/ 234763 h 955344"/>
              <a:gd name="connsiteX54" fmla="*/ 777510 w 970228"/>
              <a:gd name="connsiteY54" fmla="*/ 236284 h 955344"/>
              <a:gd name="connsiteX55" fmla="*/ 777899 w 970228"/>
              <a:gd name="connsiteY55" fmla="*/ 236265 h 955344"/>
              <a:gd name="connsiteX56" fmla="*/ 778000 w 970228"/>
              <a:gd name="connsiteY56" fmla="*/ 236774 h 955344"/>
              <a:gd name="connsiteX57" fmla="*/ 786490 w 970228"/>
              <a:gd name="connsiteY57" fmla="*/ 245264 h 955344"/>
              <a:gd name="connsiteX58" fmla="*/ 786879 w 970228"/>
              <a:gd name="connsiteY58" fmla="*/ 245245 h 955344"/>
              <a:gd name="connsiteX59" fmla="*/ 786980 w 970228"/>
              <a:gd name="connsiteY59" fmla="*/ 245754 h 955344"/>
              <a:gd name="connsiteX60" fmla="*/ 795470 w 970228"/>
              <a:gd name="connsiteY60" fmla="*/ 254244 h 955344"/>
              <a:gd name="connsiteX61" fmla="*/ 795859 w 970228"/>
              <a:gd name="connsiteY61" fmla="*/ 254225 h 955344"/>
              <a:gd name="connsiteX62" fmla="*/ 795960 w 970228"/>
              <a:gd name="connsiteY62" fmla="*/ 254734 h 955344"/>
              <a:gd name="connsiteX63" fmla="*/ 804450 w 970228"/>
              <a:gd name="connsiteY63" fmla="*/ 263224 h 955344"/>
              <a:gd name="connsiteX64" fmla="*/ 804840 w 970228"/>
              <a:gd name="connsiteY64" fmla="*/ 263205 h 955344"/>
              <a:gd name="connsiteX65" fmla="*/ 804941 w 970228"/>
              <a:gd name="connsiteY65" fmla="*/ 263715 h 955344"/>
              <a:gd name="connsiteX66" fmla="*/ 970228 w 970228"/>
              <a:gd name="connsiteY66" fmla="*/ 429003 h 955344"/>
              <a:gd name="connsiteX67" fmla="*/ 969583 w 970228"/>
              <a:gd name="connsiteY67" fmla="*/ 435405 h 955344"/>
              <a:gd name="connsiteX68" fmla="*/ 562535 w 970228"/>
              <a:gd name="connsiteY68" fmla="*/ 931691 h 955344"/>
              <a:gd name="connsiteX69" fmla="*/ 486336 w 970228"/>
              <a:gd name="connsiteY69" fmla="*/ 955344 h 955344"/>
              <a:gd name="connsiteX70" fmla="*/ 368078 w 970228"/>
              <a:gd name="connsiteY70" fmla="*/ 837086 h 955344"/>
              <a:gd name="connsiteX71" fmla="*/ 363118 w 970228"/>
              <a:gd name="connsiteY71" fmla="*/ 837086 h 955344"/>
              <a:gd name="connsiteX72" fmla="*/ 363118 w 970228"/>
              <a:gd name="connsiteY72" fmla="*/ 832126 h 955344"/>
              <a:gd name="connsiteX73" fmla="*/ 359098 w 970228"/>
              <a:gd name="connsiteY73" fmla="*/ 828106 h 955344"/>
              <a:gd name="connsiteX74" fmla="*/ 354137 w 970228"/>
              <a:gd name="connsiteY74" fmla="*/ 828106 h 955344"/>
              <a:gd name="connsiteX75" fmla="*/ 354137 w 970228"/>
              <a:gd name="connsiteY75" fmla="*/ 823145 h 955344"/>
              <a:gd name="connsiteX76" fmla="*/ 350118 w 970228"/>
              <a:gd name="connsiteY76" fmla="*/ 819126 h 955344"/>
              <a:gd name="connsiteX77" fmla="*/ 345157 w 970228"/>
              <a:gd name="connsiteY77" fmla="*/ 819126 h 955344"/>
              <a:gd name="connsiteX78" fmla="*/ 345157 w 970228"/>
              <a:gd name="connsiteY78" fmla="*/ 814165 h 955344"/>
              <a:gd name="connsiteX79" fmla="*/ 341138 w 970228"/>
              <a:gd name="connsiteY79" fmla="*/ 810146 h 955344"/>
              <a:gd name="connsiteX80" fmla="*/ 336177 w 970228"/>
              <a:gd name="connsiteY80" fmla="*/ 810146 h 955344"/>
              <a:gd name="connsiteX81" fmla="*/ 336177 w 970228"/>
              <a:gd name="connsiteY81" fmla="*/ 805185 h 955344"/>
              <a:gd name="connsiteX82" fmla="*/ 332157 w 970228"/>
              <a:gd name="connsiteY82" fmla="*/ 801165 h 955344"/>
              <a:gd name="connsiteX83" fmla="*/ 327196 w 970228"/>
              <a:gd name="connsiteY83" fmla="*/ 801165 h 955344"/>
              <a:gd name="connsiteX84" fmla="*/ 327196 w 970228"/>
              <a:gd name="connsiteY84" fmla="*/ 796204 h 955344"/>
              <a:gd name="connsiteX85" fmla="*/ 323177 w 970228"/>
              <a:gd name="connsiteY85" fmla="*/ 792185 h 955344"/>
              <a:gd name="connsiteX86" fmla="*/ 318216 w 970228"/>
              <a:gd name="connsiteY86" fmla="*/ 792185 h 955344"/>
              <a:gd name="connsiteX87" fmla="*/ 318216 w 970228"/>
              <a:gd name="connsiteY87" fmla="*/ 787224 h 955344"/>
              <a:gd name="connsiteX88" fmla="*/ 314197 w 970228"/>
              <a:gd name="connsiteY88" fmla="*/ 783205 h 955344"/>
              <a:gd name="connsiteX89" fmla="*/ 309236 w 970228"/>
              <a:gd name="connsiteY89" fmla="*/ 783205 h 955344"/>
              <a:gd name="connsiteX90" fmla="*/ 309236 w 970228"/>
              <a:gd name="connsiteY90" fmla="*/ 778244 h 955344"/>
              <a:gd name="connsiteX91" fmla="*/ 305217 w 970228"/>
              <a:gd name="connsiteY91" fmla="*/ 774225 h 955344"/>
              <a:gd name="connsiteX92" fmla="*/ 300255 w 970228"/>
              <a:gd name="connsiteY92" fmla="*/ 774225 h 955344"/>
              <a:gd name="connsiteX93" fmla="*/ 300255 w 970228"/>
              <a:gd name="connsiteY93" fmla="*/ 769263 h 955344"/>
              <a:gd name="connsiteX94" fmla="*/ 296236 w 970228"/>
              <a:gd name="connsiteY94" fmla="*/ 765244 h 955344"/>
              <a:gd name="connsiteX95" fmla="*/ 291275 w 970228"/>
              <a:gd name="connsiteY95" fmla="*/ 765244 h 955344"/>
              <a:gd name="connsiteX96" fmla="*/ 291275 w 970228"/>
              <a:gd name="connsiteY96" fmla="*/ 760283 h 955344"/>
              <a:gd name="connsiteX97" fmla="*/ 287256 w 970228"/>
              <a:gd name="connsiteY97" fmla="*/ 756264 h 955344"/>
              <a:gd name="connsiteX98" fmla="*/ 282295 w 970228"/>
              <a:gd name="connsiteY98" fmla="*/ 756264 h 955344"/>
              <a:gd name="connsiteX99" fmla="*/ 282295 w 970228"/>
              <a:gd name="connsiteY99" fmla="*/ 751303 h 955344"/>
              <a:gd name="connsiteX100" fmla="*/ 278276 w 970228"/>
              <a:gd name="connsiteY100" fmla="*/ 747284 h 955344"/>
              <a:gd name="connsiteX101" fmla="*/ 273315 w 970228"/>
              <a:gd name="connsiteY101" fmla="*/ 747284 h 955344"/>
              <a:gd name="connsiteX102" fmla="*/ 273315 w 970228"/>
              <a:gd name="connsiteY102" fmla="*/ 742323 h 955344"/>
              <a:gd name="connsiteX103" fmla="*/ 270872 w 970228"/>
              <a:gd name="connsiteY103" fmla="*/ 739879 h 955344"/>
              <a:gd name="connsiteX104" fmla="*/ 272447 w 970228"/>
              <a:gd name="connsiteY104" fmla="*/ 738304 h 955344"/>
              <a:gd name="connsiteX105" fmla="*/ 264334 w 970228"/>
              <a:gd name="connsiteY105" fmla="*/ 738304 h 955344"/>
              <a:gd name="connsiteX106" fmla="*/ 264334 w 970228"/>
              <a:gd name="connsiteY106" fmla="*/ 729323 h 955344"/>
              <a:gd name="connsiteX107" fmla="*/ 255354 w 970228"/>
              <a:gd name="connsiteY107" fmla="*/ 729323 h 955344"/>
              <a:gd name="connsiteX108" fmla="*/ 255354 w 970228"/>
              <a:gd name="connsiteY108" fmla="*/ 720343 h 955344"/>
              <a:gd name="connsiteX109" fmla="*/ 246374 w 970228"/>
              <a:gd name="connsiteY109" fmla="*/ 720343 h 955344"/>
              <a:gd name="connsiteX110" fmla="*/ 246374 w 970228"/>
              <a:gd name="connsiteY110" fmla="*/ 711363 h 955344"/>
              <a:gd name="connsiteX111" fmla="*/ 237394 w 970228"/>
              <a:gd name="connsiteY111" fmla="*/ 711363 h 955344"/>
              <a:gd name="connsiteX112" fmla="*/ 237394 w 970228"/>
              <a:gd name="connsiteY112" fmla="*/ 702383 h 955344"/>
              <a:gd name="connsiteX113" fmla="*/ 228413 w 970228"/>
              <a:gd name="connsiteY113" fmla="*/ 702383 h 955344"/>
              <a:gd name="connsiteX114" fmla="*/ 228413 w 970228"/>
              <a:gd name="connsiteY114" fmla="*/ 693402 h 955344"/>
              <a:gd name="connsiteX115" fmla="*/ 219433 w 970228"/>
              <a:gd name="connsiteY115" fmla="*/ 693402 h 955344"/>
              <a:gd name="connsiteX116" fmla="*/ 219433 w 970228"/>
              <a:gd name="connsiteY116" fmla="*/ 684422 h 955344"/>
              <a:gd name="connsiteX117" fmla="*/ 210453 w 970228"/>
              <a:gd name="connsiteY117" fmla="*/ 684422 h 955344"/>
              <a:gd name="connsiteX118" fmla="*/ 210453 w 970228"/>
              <a:gd name="connsiteY118" fmla="*/ 675442 h 955344"/>
              <a:gd name="connsiteX119" fmla="*/ 201473 w 970228"/>
              <a:gd name="connsiteY119" fmla="*/ 675442 h 955344"/>
              <a:gd name="connsiteX120" fmla="*/ 201473 w 970228"/>
              <a:gd name="connsiteY120" fmla="*/ 666462 h 955344"/>
              <a:gd name="connsiteX121" fmla="*/ 192492 w 970228"/>
              <a:gd name="connsiteY121" fmla="*/ 666462 h 955344"/>
              <a:gd name="connsiteX122" fmla="*/ 192492 w 970228"/>
              <a:gd name="connsiteY122" fmla="*/ 657481 h 955344"/>
              <a:gd name="connsiteX123" fmla="*/ 183512 w 970228"/>
              <a:gd name="connsiteY123" fmla="*/ 657481 h 955344"/>
              <a:gd name="connsiteX124" fmla="*/ 183512 w 970228"/>
              <a:gd name="connsiteY124" fmla="*/ 648501 h 955344"/>
              <a:gd name="connsiteX125" fmla="*/ 174532 w 970228"/>
              <a:gd name="connsiteY125" fmla="*/ 648501 h 955344"/>
              <a:gd name="connsiteX126" fmla="*/ 174532 w 970228"/>
              <a:gd name="connsiteY126" fmla="*/ 639521 h 955344"/>
              <a:gd name="connsiteX127" fmla="*/ 165552 w 970228"/>
              <a:gd name="connsiteY127" fmla="*/ 639521 h 955344"/>
              <a:gd name="connsiteX128" fmla="*/ 165552 w 970228"/>
              <a:gd name="connsiteY128" fmla="*/ 630540 h 955344"/>
              <a:gd name="connsiteX129" fmla="*/ 156571 w 970228"/>
              <a:gd name="connsiteY129" fmla="*/ 630540 h 955344"/>
              <a:gd name="connsiteX130" fmla="*/ 156571 w 970228"/>
              <a:gd name="connsiteY130" fmla="*/ 621560 h 955344"/>
              <a:gd name="connsiteX131" fmla="*/ 147591 w 970228"/>
              <a:gd name="connsiteY131" fmla="*/ 621560 h 955344"/>
              <a:gd name="connsiteX132" fmla="*/ 147591 w 970228"/>
              <a:gd name="connsiteY132" fmla="*/ 612580 h 955344"/>
              <a:gd name="connsiteX133" fmla="*/ 138611 w 970228"/>
              <a:gd name="connsiteY133" fmla="*/ 612580 h 955344"/>
              <a:gd name="connsiteX134" fmla="*/ 138611 w 970228"/>
              <a:gd name="connsiteY134" fmla="*/ 603600 h 955344"/>
              <a:gd name="connsiteX135" fmla="*/ 129631 w 970228"/>
              <a:gd name="connsiteY135" fmla="*/ 603600 h 955344"/>
              <a:gd name="connsiteX136" fmla="*/ 129631 w 970228"/>
              <a:gd name="connsiteY136" fmla="*/ 594620 h 955344"/>
              <a:gd name="connsiteX137" fmla="*/ 120650 w 970228"/>
              <a:gd name="connsiteY137" fmla="*/ 594620 h 955344"/>
              <a:gd name="connsiteX138" fmla="*/ 120650 w 970228"/>
              <a:gd name="connsiteY138" fmla="*/ 585639 h 955344"/>
              <a:gd name="connsiteX139" fmla="*/ 111670 w 970228"/>
              <a:gd name="connsiteY139" fmla="*/ 585639 h 955344"/>
              <a:gd name="connsiteX140" fmla="*/ 111670 w 970228"/>
              <a:gd name="connsiteY140" fmla="*/ 573881 h 955344"/>
              <a:gd name="connsiteX141" fmla="*/ 105370 w 970228"/>
              <a:gd name="connsiteY141" fmla="*/ 573881 h 955344"/>
              <a:gd name="connsiteX142" fmla="*/ 105370 w 970228"/>
              <a:gd name="connsiteY142" fmla="*/ 517640 h 955344"/>
              <a:gd name="connsiteX143" fmla="*/ 101904 w 970228"/>
              <a:gd name="connsiteY143" fmla="*/ 520509 h 955344"/>
              <a:gd name="connsiteX144" fmla="*/ 97190 w 970228"/>
              <a:gd name="connsiteY144" fmla="*/ 507997 h 955344"/>
              <a:gd name="connsiteX145" fmla="*/ 92924 w 970228"/>
              <a:gd name="connsiteY145" fmla="*/ 511529 h 955344"/>
              <a:gd name="connsiteX146" fmla="*/ 88210 w 970228"/>
              <a:gd name="connsiteY146" fmla="*/ 499015 h 955344"/>
              <a:gd name="connsiteX147" fmla="*/ 83943 w 970228"/>
              <a:gd name="connsiteY147" fmla="*/ 502548 h 955344"/>
              <a:gd name="connsiteX148" fmla="*/ 79229 w 970228"/>
              <a:gd name="connsiteY148" fmla="*/ 490036 h 955344"/>
              <a:gd name="connsiteX149" fmla="*/ 74963 w 970228"/>
              <a:gd name="connsiteY149" fmla="*/ 493568 h 955344"/>
              <a:gd name="connsiteX150" fmla="*/ 70249 w 970228"/>
              <a:gd name="connsiteY150" fmla="*/ 481056 h 955344"/>
              <a:gd name="connsiteX151" fmla="*/ 65983 w 970228"/>
              <a:gd name="connsiteY151" fmla="*/ 484588 h 955344"/>
              <a:gd name="connsiteX152" fmla="*/ 61269 w 970228"/>
              <a:gd name="connsiteY152" fmla="*/ 472076 h 955344"/>
              <a:gd name="connsiteX153" fmla="*/ 57003 w 970228"/>
              <a:gd name="connsiteY153" fmla="*/ 475608 h 955344"/>
              <a:gd name="connsiteX154" fmla="*/ 52289 w 970228"/>
              <a:gd name="connsiteY154" fmla="*/ 463095 h 955344"/>
              <a:gd name="connsiteX155" fmla="*/ 48022 w 970228"/>
              <a:gd name="connsiteY155" fmla="*/ 466628 h 955344"/>
              <a:gd name="connsiteX156" fmla="*/ 43308 w 970228"/>
              <a:gd name="connsiteY156" fmla="*/ 454115 h 955344"/>
              <a:gd name="connsiteX157" fmla="*/ 39042 w 970228"/>
              <a:gd name="connsiteY157" fmla="*/ 457647 h 955344"/>
              <a:gd name="connsiteX158" fmla="*/ 34168 w 970228"/>
              <a:gd name="connsiteY158" fmla="*/ 444709 h 955344"/>
              <a:gd name="connsiteX159" fmla="*/ 32742 w 970228"/>
              <a:gd name="connsiteY159" fmla="*/ 445889 h 955344"/>
              <a:gd name="connsiteX160" fmla="*/ 0 w 970228"/>
              <a:gd name="connsiteY160" fmla="*/ 358973 h 955344"/>
              <a:gd name="connsiteX161" fmla="*/ 70948 w 970228"/>
              <a:gd name="connsiteY161" fmla="*/ 308060 h 955344"/>
              <a:gd name="connsiteX162" fmla="*/ 70948 w 970228"/>
              <a:gd name="connsiteY162" fmla="*/ 302574 h 955344"/>
              <a:gd name="connsiteX163" fmla="*/ 61968 w 970228"/>
              <a:gd name="connsiteY163" fmla="*/ 302574 h 955344"/>
              <a:gd name="connsiteX164" fmla="*/ 61968 w 970228"/>
              <a:gd name="connsiteY164" fmla="*/ 293593 h 955344"/>
              <a:gd name="connsiteX165" fmla="*/ 52987 w 970228"/>
              <a:gd name="connsiteY165" fmla="*/ 293593 h 955344"/>
              <a:gd name="connsiteX166" fmla="*/ 52987 w 970228"/>
              <a:gd name="connsiteY166" fmla="*/ 284613 h 955344"/>
              <a:gd name="connsiteX167" fmla="*/ 44007 w 970228"/>
              <a:gd name="connsiteY167" fmla="*/ 284613 h 955344"/>
              <a:gd name="connsiteX168" fmla="*/ 44007 w 970228"/>
              <a:gd name="connsiteY168" fmla="*/ 275633 h 955344"/>
              <a:gd name="connsiteX169" fmla="*/ 35027 w 970228"/>
              <a:gd name="connsiteY169" fmla="*/ 275633 h 955344"/>
              <a:gd name="connsiteX170" fmla="*/ 35027 w 970228"/>
              <a:gd name="connsiteY170" fmla="*/ 266653 h 955344"/>
              <a:gd name="connsiteX171" fmla="*/ 26047 w 970228"/>
              <a:gd name="connsiteY171" fmla="*/ 266653 h 955344"/>
              <a:gd name="connsiteX172" fmla="*/ 26047 w 970228"/>
              <a:gd name="connsiteY172" fmla="*/ 257673 h 955344"/>
              <a:gd name="connsiteX173" fmla="*/ 17066 w 970228"/>
              <a:gd name="connsiteY173" fmla="*/ 257673 h 955344"/>
              <a:gd name="connsiteX174" fmla="*/ 17066 w 970228"/>
              <a:gd name="connsiteY174" fmla="*/ 248692 h 955344"/>
              <a:gd name="connsiteX175" fmla="*/ 8086 w 970228"/>
              <a:gd name="connsiteY175" fmla="*/ 248692 h 955344"/>
              <a:gd name="connsiteX176" fmla="*/ 8086 w 970228"/>
              <a:gd name="connsiteY176" fmla="*/ 236934 h 955344"/>
              <a:gd name="connsiteX177" fmla="*/ 1786 w 970228"/>
              <a:gd name="connsiteY177" fmla="*/ 236934 h 955344"/>
              <a:gd name="connsiteX178" fmla="*/ 1786 w 970228"/>
              <a:gd name="connsiteY178" fmla="*/ 182761 h 955344"/>
              <a:gd name="connsiteX179" fmla="*/ 80270 w 970228"/>
              <a:gd name="connsiteY179" fmla="*/ 182761 h 955344"/>
              <a:gd name="connsiteX180" fmla="*/ 80270 w 970228"/>
              <a:gd name="connsiteY180" fmla="*/ 182119 h 955344"/>
              <a:gd name="connsiteX181" fmla="*/ 71290 w 970228"/>
              <a:gd name="connsiteY181" fmla="*/ 182119 h 955344"/>
              <a:gd name="connsiteX182" fmla="*/ 71290 w 970228"/>
              <a:gd name="connsiteY182" fmla="*/ 173139 h 955344"/>
              <a:gd name="connsiteX183" fmla="*/ 62309 w 970228"/>
              <a:gd name="connsiteY183" fmla="*/ 173139 h 955344"/>
              <a:gd name="connsiteX184" fmla="*/ 62309 w 970228"/>
              <a:gd name="connsiteY184" fmla="*/ 164158 h 955344"/>
              <a:gd name="connsiteX185" fmla="*/ 53329 w 970228"/>
              <a:gd name="connsiteY185" fmla="*/ 164158 h 955344"/>
              <a:gd name="connsiteX186" fmla="*/ 53329 w 970228"/>
              <a:gd name="connsiteY186" fmla="*/ 152400 h 955344"/>
              <a:gd name="connsiteX187" fmla="*/ 47029 w 970228"/>
              <a:gd name="connsiteY187" fmla="*/ 152400 h 955344"/>
              <a:gd name="connsiteX188" fmla="*/ 47029 w 970228"/>
              <a:gd name="connsiteY188" fmla="*/ 101203 h 955344"/>
              <a:gd name="connsiteX189" fmla="*/ 64960 w 970228"/>
              <a:gd name="connsiteY189" fmla="*/ 101203 h 955344"/>
              <a:gd name="connsiteX190" fmla="*/ 64562 w 970228"/>
              <a:gd name="connsiteY190" fmla="*/ 98546 h 955344"/>
              <a:gd name="connsiteX191" fmla="*/ 56951 w 970228"/>
              <a:gd name="connsiteY191" fmla="*/ 98725 h 955344"/>
              <a:gd name="connsiteX192" fmla="*/ 55581 w 970228"/>
              <a:gd name="connsiteY192" fmla="*/ 89565 h 955344"/>
              <a:gd name="connsiteX193" fmla="*/ 47971 w 970228"/>
              <a:gd name="connsiteY193" fmla="*/ 89744 h 955344"/>
              <a:gd name="connsiteX194" fmla="*/ 46197 w 970228"/>
              <a:gd name="connsiteY194" fmla="*/ 77879 h 955344"/>
              <a:gd name="connsiteX195" fmla="*/ 41671 w 970228"/>
              <a:gd name="connsiteY195" fmla="*/ 77986 h 955344"/>
              <a:gd name="connsiteX196" fmla="*/ 32146 w 970228"/>
              <a:gd name="connsiteY196" fmla="*/ 14287 h 955344"/>
              <a:gd name="connsiteX197" fmla="*/ 547092 w 970228"/>
              <a:gd name="connsiteY197" fmla="*/ 0 h 95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970228" h="955344">
                <a:moveTo>
                  <a:pt x="547092" y="0"/>
                </a:moveTo>
                <a:lnTo>
                  <a:pt x="549460" y="11951"/>
                </a:lnTo>
                <a:lnTo>
                  <a:pt x="553392" y="11758"/>
                </a:lnTo>
                <a:lnTo>
                  <a:pt x="555241" y="21089"/>
                </a:lnTo>
                <a:lnTo>
                  <a:pt x="562372" y="20739"/>
                </a:lnTo>
                <a:lnTo>
                  <a:pt x="564221" y="30069"/>
                </a:lnTo>
                <a:lnTo>
                  <a:pt x="571353" y="29719"/>
                </a:lnTo>
                <a:lnTo>
                  <a:pt x="573202" y="39049"/>
                </a:lnTo>
                <a:lnTo>
                  <a:pt x="580333" y="38699"/>
                </a:lnTo>
                <a:lnTo>
                  <a:pt x="582182" y="48029"/>
                </a:lnTo>
                <a:lnTo>
                  <a:pt x="589313" y="47679"/>
                </a:lnTo>
                <a:lnTo>
                  <a:pt x="591162" y="57009"/>
                </a:lnTo>
                <a:lnTo>
                  <a:pt x="598293" y="56659"/>
                </a:lnTo>
                <a:lnTo>
                  <a:pt x="600142" y="65990"/>
                </a:lnTo>
                <a:lnTo>
                  <a:pt x="607274" y="65640"/>
                </a:lnTo>
                <a:lnTo>
                  <a:pt x="609123" y="74970"/>
                </a:lnTo>
                <a:lnTo>
                  <a:pt x="616254" y="74620"/>
                </a:lnTo>
                <a:lnTo>
                  <a:pt x="618103" y="83950"/>
                </a:lnTo>
                <a:lnTo>
                  <a:pt x="625234" y="83600"/>
                </a:lnTo>
                <a:lnTo>
                  <a:pt x="627083" y="92931"/>
                </a:lnTo>
                <a:lnTo>
                  <a:pt x="634214" y="92581"/>
                </a:lnTo>
                <a:lnTo>
                  <a:pt x="636063" y="101911"/>
                </a:lnTo>
                <a:lnTo>
                  <a:pt x="643195" y="101561"/>
                </a:lnTo>
                <a:lnTo>
                  <a:pt x="645044" y="110891"/>
                </a:lnTo>
                <a:lnTo>
                  <a:pt x="652175" y="110541"/>
                </a:lnTo>
                <a:lnTo>
                  <a:pt x="654024" y="119871"/>
                </a:lnTo>
                <a:lnTo>
                  <a:pt x="661155" y="119521"/>
                </a:lnTo>
                <a:lnTo>
                  <a:pt x="663004" y="128852"/>
                </a:lnTo>
                <a:lnTo>
                  <a:pt x="670135" y="128502"/>
                </a:lnTo>
                <a:lnTo>
                  <a:pt x="671984" y="137832"/>
                </a:lnTo>
                <a:lnTo>
                  <a:pt x="679116" y="137482"/>
                </a:lnTo>
                <a:lnTo>
                  <a:pt x="680965" y="146812"/>
                </a:lnTo>
                <a:lnTo>
                  <a:pt x="688096" y="146462"/>
                </a:lnTo>
                <a:lnTo>
                  <a:pt x="689945" y="155792"/>
                </a:lnTo>
                <a:lnTo>
                  <a:pt x="697076" y="155442"/>
                </a:lnTo>
                <a:lnTo>
                  <a:pt x="698925" y="164773"/>
                </a:lnTo>
                <a:lnTo>
                  <a:pt x="706056" y="164423"/>
                </a:lnTo>
                <a:lnTo>
                  <a:pt x="707905" y="173753"/>
                </a:lnTo>
                <a:lnTo>
                  <a:pt x="715037" y="173403"/>
                </a:lnTo>
                <a:lnTo>
                  <a:pt x="716886" y="182733"/>
                </a:lnTo>
                <a:lnTo>
                  <a:pt x="724017" y="182383"/>
                </a:lnTo>
                <a:lnTo>
                  <a:pt x="725866" y="191713"/>
                </a:lnTo>
                <a:lnTo>
                  <a:pt x="732997" y="191363"/>
                </a:lnTo>
                <a:lnTo>
                  <a:pt x="734846" y="200694"/>
                </a:lnTo>
                <a:lnTo>
                  <a:pt x="741977" y="200344"/>
                </a:lnTo>
                <a:lnTo>
                  <a:pt x="743826" y="209674"/>
                </a:lnTo>
                <a:lnTo>
                  <a:pt x="750958" y="209324"/>
                </a:lnTo>
                <a:lnTo>
                  <a:pt x="752807" y="218654"/>
                </a:lnTo>
                <a:lnTo>
                  <a:pt x="759938" y="218304"/>
                </a:lnTo>
                <a:lnTo>
                  <a:pt x="761787" y="227634"/>
                </a:lnTo>
                <a:lnTo>
                  <a:pt x="768918" y="227284"/>
                </a:lnTo>
                <a:lnTo>
                  <a:pt x="770767" y="236615"/>
                </a:lnTo>
                <a:lnTo>
                  <a:pt x="774310" y="236441"/>
                </a:lnTo>
                <a:lnTo>
                  <a:pt x="775989" y="234763"/>
                </a:lnTo>
                <a:lnTo>
                  <a:pt x="777510" y="236284"/>
                </a:lnTo>
                <a:lnTo>
                  <a:pt x="777899" y="236265"/>
                </a:lnTo>
                <a:lnTo>
                  <a:pt x="778000" y="236774"/>
                </a:lnTo>
                <a:lnTo>
                  <a:pt x="786490" y="245264"/>
                </a:lnTo>
                <a:lnTo>
                  <a:pt x="786879" y="245245"/>
                </a:lnTo>
                <a:lnTo>
                  <a:pt x="786980" y="245754"/>
                </a:lnTo>
                <a:lnTo>
                  <a:pt x="795470" y="254244"/>
                </a:lnTo>
                <a:lnTo>
                  <a:pt x="795859" y="254225"/>
                </a:lnTo>
                <a:lnTo>
                  <a:pt x="795960" y="254734"/>
                </a:lnTo>
                <a:lnTo>
                  <a:pt x="804450" y="263224"/>
                </a:lnTo>
                <a:lnTo>
                  <a:pt x="804840" y="263205"/>
                </a:lnTo>
                <a:lnTo>
                  <a:pt x="804941" y="263715"/>
                </a:lnTo>
                <a:lnTo>
                  <a:pt x="970228" y="429003"/>
                </a:lnTo>
                <a:lnTo>
                  <a:pt x="969583" y="435405"/>
                </a:lnTo>
                <a:cubicBezTo>
                  <a:pt x="923666" y="659797"/>
                  <a:pt x="768731" y="844477"/>
                  <a:pt x="562535" y="931691"/>
                </a:cubicBezTo>
                <a:lnTo>
                  <a:pt x="486336" y="955344"/>
                </a:lnTo>
                <a:lnTo>
                  <a:pt x="368078" y="837086"/>
                </a:lnTo>
                <a:lnTo>
                  <a:pt x="363118" y="837086"/>
                </a:lnTo>
                <a:lnTo>
                  <a:pt x="363118" y="832126"/>
                </a:lnTo>
                <a:lnTo>
                  <a:pt x="359098" y="828106"/>
                </a:lnTo>
                <a:lnTo>
                  <a:pt x="354137" y="828106"/>
                </a:lnTo>
                <a:lnTo>
                  <a:pt x="354137" y="823145"/>
                </a:lnTo>
                <a:lnTo>
                  <a:pt x="350118" y="819126"/>
                </a:lnTo>
                <a:lnTo>
                  <a:pt x="345157" y="819126"/>
                </a:lnTo>
                <a:lnTo>
                  <a:pt x="345157" y="814165"/>
                </a:lnTo>
                <a:lnTo>
                  <a:pt x="341138" y="810146"/>
                </a:lnTo>
                <a:lnTo>
                  <a:pt x="336177" y="810146"/>
                </a:lnTo>
                <a:lnTo>
                  <a:pt x="336177" y="805185"/>
                </a:lnTo>
                <a:lnTo>
                  <a:pt x="332157" y="801165"/>
                </a:lnTo>
                <a:lnTo>
                  <a:pt x="327196" y="801165"/>
                </a:lnTo>
                <a:lnTo>
                  <a:pt x="327196" y="796204"/>
                </a:lnTo>
                <a:lnTo>
                  <a:pt x="323177" y="792185"/>
                </a:lnTo>
                <a:lnTo>
                  <a:pt x="318216" y="792185"/>
                </a:lnTo>
                <a:lnTo>
                  <a:pt x="318216" y="787224"/>
                </a:lnTo>
                <a:lnTo>
                  <a:pt x="314197" y="783205"/>
                </a:lnTo>
                <a:lnTo>
                  <a:pt x="309236" y="783205"/>
                </a:lnTo>
                <a:lnTo>
                  <a:pt x="309236" y="778244"/>
                </a:lnTo>
                <a:lnTo>
                  <a:pt x="305217" y="774225"/>
                </a:lnTo>
                <a:lnTo>
                  <a:pt x="300255" y="774225"/>
                </a:lnTo>
                <a:lnTo>
                  <a:pt x="300255" y="769263"/>
                </a:lnTo>
                <a:lnTo>
                  <a:pt x="296236" y="765244"/>
                </a:lnTo>
                <a:lnTo>
                  <a:pt x="291275" y="765244"/>
                </a:lnTo>
                <a:lnTo>
                  <a:pt x="291275" y="760283"/>
                </a:lnTo>
                <a:lnTo>
                  <a:pt x="287256" y="756264"/>
                </a:lnTo>
                <a:lnTo>
                  <a:pt x="282295" y="756264"/>
                </a:lnTo>
                <a:lnTo>
                  <a:pt x="282295" y="751303"/>
                </a:lnTo>
                <a:lnTo>
                  <a:pt x="278276" y="747284"/>
                </a:lnTo>
                <a:lnTo>
                  <a:pt x="273315" y="747284"/>
                </a:lnTo>
                <a:lnTo>
                  <a:pt x="273315" y="742323"/>
                </a:lnTo>
                <a:lnTo>
                  <a:pt x="270872" y="739879"/>
                </a:lnTo>
                <a:lnTo>
                  <a:pt x="272447" y="738304"/>
                </a:lnTo>
                <a:lnTo>
                  <a:pt x="264334" y="738304"/>
                </a:lnTo>
                <a:lnTo>
                  <a:pt x="264334" y="729323"/>
                </a:lnTo>
                <a:lnTo>
                  <a:pt x="255354" y="729323"/>
                </a:lnTo>
                <a:lnTo>
                  <a:pt x="255354" y="720343"/>
                </a:lnTo>
                <a:lnTo>
                  <a:pt x="246374" y="720343"/>
                </a:lnTo>
                <a:lnTo>
                  <a:pt x="246374" y="711363"/>
                </a:lnTo>
                <a:lnTo>
                  <a:pt x="237394" y="711363"/>
                </a:lnTo>
                <a:lnTo>
                  <a:pt x="237394" y="702383"/>
                </a:lnTo>
                <a:lnTo>
                  <a:pt x="228413" y="702383"/>
                </a:lnTo>
                <a:lnTo>
                  <a:pt x="228413" y="693402"/>
                </a:lnTo>
                <a:lnTo>
                  <a:pt x="219433" y="693402"/>
                </a:lnTo>
                <a:lnTo>
                  <a:pt x="219433" y="684422"/>
                </a:lnTo>
                <a:lnTo>
                  <a:pt x="210453" y="684422"/>
                </a:lnTo>
                <a:lnTo>
                  <a:pt x="210453" y="675442"/>
                </a:lnTo>
                <a:lnTo>
                  <a:pt x="201473" y="675442"/>
                </a:lnTo>
                <a:lnTo>
                  <a:pt x="201473" y="666462"/>
                </a:lnTo>
                <a:lnTo>
                  <a:pt x="192492" y="666462"/>
                </a:lnTo>
                <a:lnTo>
                  <a:pt x="192492" y="657481"/>
                </a:lnTo>
                <a:lnTo>
                  <a:pt x="183512" y="657481"/>
                </a:lnTo>
                <a:lnTo>
                  <a:pt x="183512" y="648501"/>
                </a:lnTo>
                <a:lnTo>
                  <a:pt x="174532" y="648501"/>
                </a:lnTo>
                <a:lnTo>
                  <a:pt x="174532" y="639521"/>
                </a:lnTo>
                <a:lnTo>
                  <a:pt x="165552" y="639521"/>
                </a:lnTo>
                <a:lnTo>
                  <a:pt x="165552" y="630540"/>
                </a:lnTo>
                <a:lnTo>
                  <a:pt x="156571" y="630540"/>
                </a:lnTo>
                <a:lnTo>
                  <a:pt x="156571" y="621560"/>
                </a:lnTo>
                <a:lnTo>
                  <a:pt x="147591" y="621560"/>
                </a:lnTo>
                <a:lnTo>
                  <a:pt x="147591" y="612580"/>
                </a:lnTo>
                <a:lnTo>
                  <a:pt x="138611" y="612580"/>
                </a:lnTo>
                <a:lnTo>
                  <a:pt x="138611" y="603600"/>
                </a:lnTo>
                <a:lnTo>
                  <a:pt x="129631" y="603600"/>
                </a:lnTo>
                <a:lnTo>
                  <a:pt x="129631" y="594620"/>
                </a:lnTo>
                <a:lnTo>
                  <a:pt x="120650" y="594620"/>
                </a:lnTo>
                <a:lnTo>
                  <a:pt x="120650" y="585639"/>
                </a:lnTo>
                <a:lnTo>
                  <a:pt x="111670" y="585639"/>
                </a:lnTo>
                <a:lnTo>
                  <a:pt x="111670" y="573881"/>
                </a:lnTo>
                <a:lnTo>
                  <a:pt x="105370" y="573881"/>
                </a:lnTo>
                <a:lnTo>
                  <a:pt x="105370" y="517640"/>
                </a:lnTo>
                <a:lnTo>
                  <a:pt x="101904" y="520509"/>
                </a:lnTo>
                <a:lnTo>
                  <a:pt x="97190" y="507997"/>
                </a:lnTo>
                <a:lnTo>
                  <a:pt x="92924" y="511529"/>
                </a:lnTo>
                <a:lnTo>
                  <a:pt x="88210" y="499015"/>
                </a:lnTo>
                <a:lnTo>
                  <a:pt x="83943" y="502548"/>
                </a:lnTo>
                <a:lnTo>
                  <a:pt x="79229" y="490036"/>
                </a:lnTo>
                <a:lnTo>
                  <a:pt x="74963" y="493568"/>
                </a:lnTo>
                <a:lnTo>
                  <a:pt x="70249" y="481056"/>
                </a:lnTo>
                <a:lnTo>
                  <a:pt x="65983" y="484588"/>
                </a:lnTo>
                <a:lnTo>
                  <a:pt x="61269" y="472076"/>
                </a:lnTo>
                <a:lnTo>
                  <a:pt x="57003" y="475608"/>
                </a:lnTo>
                <a:lnTo>
                  <a:pt x="52289" y="463095"/>
                </a:lnTo>
                <a:lnTo>
                  <a:pt x="48022" y="466628"/>
                </a:lnTo>
                <a:lnTo>
                  <a:pt x="43308" y="454115"/>
                </a:lnTo>
                <a:lnTo>
                  <a:pt x="39042" y="457647"/>
                </a:lnTo>
                <a:lnTo>
                  <a:pt x="34168" y="444709"/>
                </a:lnTo>
                <a:lnTo>
                  <a:pt x="32742" y="445889"/>
                </a:lnTo>
                <a:cubicBezTo>
                  <a:pt x="23217" y="415329"/>
                  <a:pt x="12303" y="386357"/>
                  <a:pt x="0" y="358973"/>
                </a:cubicBezTo>
                <a:lnTo>
                  <a:pt x="70948" y="308060"/>
                </a:lnTo>
                <a:lnTo>
                  <a:pt x="70948" y="302574"/>
                </a:lnTo>
                <a:lnTo>
                  <a:pt x="61968" y="302574"/>
                </a:lnTo>
                <a:lnTo>
                  <a:pt x="61968" y="293593"/>
                </a:lnTo>
                <a:lnTo>
                  <a:pt x="52987" y="293593"/>
                </a:lnTo>
                <a:lnTo>
                  <a:pt x="52987" y="284613"/>
                </a:lnTo>
                <a:lnTo>
                  <a:pt x="44007" y="284613"/>
                </a:lnTo>
                <a:lnTo>
                  <a:pt x="44007" y="275633"/>
                </a:lnTo>
                <a:lnTo>
                  <a:pt x="35027" y="275633"/>
                </a:lnTo>
                <a:lnTo>
                  <a:pt x="35027" y="266653"/>
                </a:lnTo>
                <a:lnTo>
                  <a:pt x="26047" y="266653"/>
                </a:lnTo>
                <a:lnTo>
                  <a:pt x="26047" y="257673"/>
                </a:lnTo>
                <a:lnTo>
                  <a:pt x="17066" y="257673"/>
                </a:lnTo>
                <a:lnTo>
                  <a:pt x="17066" y="248692"/>
                </a:lnTo>
                <a:lnTo>
                  <a:pt x="8086" y="248692"/>
                </a:lnTo>
                <a:lnTo>
                  <a:pt x="8086" y="236934"/>
                </a:lnTo>
                <a:lnTo>
                  <a:pt x="1786" y="236934"/>
                </a:lnTo>
                <a:lnTo>
                  <a:pt x="1786" y="182761"/>
                </a:lnTo>
                <a:lnTo>
                  <a:pt x="80270" y="182761"/>
                </a:lnTo>
                <a:lnTo>
                  <a:pt x="80270" y="182119"/>
                </a:lnTo>
                <a:lnTo>
                  <a:pt x="71290" y="182119"/>
                </a:lnTo>
                <a:lnTo>
                  <a:pt x="71290" y="173139"/>
                </a:lnTo>
                <a:lnTo>
                  <a:pt x="62309" y="173139"/>
                </a:lnTo>
                <a:lnTo>
                  <a:pt x="62309" y="164158"/>
                </a:lnTo>
                <a:lnTo>
                  <a:pt x="53329" y="164158"/>
                </a:lnTo>
                <a:lnTo>
                  <a:pt x="53329" y="152400"/>
                </a:lnTo>
                <a:lnTo>
                  <a:pt x="47029" y="152400"/>
                </a:lnTo>
                <a:lnTo>
                  <a:pt x="47029" y="101203"/>
                </a:lnTo>
                <a:lnTo>
                  <a:pt x="64960" y="101203"/>
                </a:lnTo>
                <a:lnTo>
                  <a:pt x="64562" y="98546"/>
                </a:lnTo>
                <a:lnTo>
                  <a:pt x="56951" y="98725"/>
                </a:lnTo>
                <a:lnTo>
                  <a:pt x="55581" y="89565"/>
                </a:lnTo>
                <a:lnTo>
                  <a:pt x="47971" y="89744"/>
                </a:lnTo>
                <a:lnTo>
                  <a:pt x="46197" y="77879"/>
                </a:lnTo>
                <a:lnTo>
                  <a:pt x="41671" y="77986"/>
                </a:lnTo>
                <a:cubicBezTo>
                  <a:pt x="39290" y="55364"/>
                  <a:pt x="36115" y="34131"/>
                  <a:pt x="32146" y="14287"/>
                </a:cubicBezTo>
                <a:cubicBezTo>
                  <a:pt x="230584" y="13097"/>
                  <a:pt x="402232" y="8334"/>
                  <a:pt x="547092" y="0"/>
                </a:cubicBezTo>
                <a:close/>
              </a:path>
            </a:pathLst>
          </a:custGeom>
          <a:gradFill>
            <a:gsLst>
              <a:gs pos="0">
                <a:srgbClr val="567D2B">
                  <a:alpha val="52941"/>
                </a:srgbClr>
              </a:gs>
              <a:gs pos="100000">
                <a:srgbClr val="567D2B">
                  <a:alpha val="0"/>
                </a:srgbClr>
              </a:gs>
            </a:gsLst>
            <a:lin ang="2700000" scaled="0"/>
          </a:gradFill>
          <a:ln>
            <a:noFill/>
          </a:ln>
          <a:effectLst/>
        </p:spPr>
        <p:txBody>
          <a:bodyPr/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zh-CN" altLang="en-US" kern="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084" name="文本框 31"/>
          <p:cNvSpPr>
            <a:spLocks/>
          </p:cNvSpPr>
          <p:nvPr/>
        </p:nvSpPr>
        <p:spPr bwMode="auto">
          <a:xfrm>
            <a:off x="7962901" y="2663826"/>
            <a:ext cx="588963" cy="574675"/>
          </a:xfrm>
          <a:custGeom>
            <a:avLst/>
            <a:gdLst>
              <a:gd name="T0" fmla="*/ 186928 w 589954"/>
              <a:gd name="T1" fmla="*/ 464343 h 573881"/>
              <a:gd name="T2" fmla="*/ 186928 w 589954"/>
              <a:gd name="T3" fmla="*/ 495300 h 573881"/>
              <a:gd name="T4" fmla="*/ 449460 w 589954"/>
              <a:gd name="T5" fmla="*/ 495300 h 573881"/>
              <a:gd name="T6" fmla="*/ 449460 w 589954"/>
              <a:gd name="T7" fmla="*/ 464343 h 573881"/>
              <a:gd name="T8" fmla="*/ 186928 w 589954"/>
              <a:gd name="T9" fmla="*/ 464343 h 573881"/>
              <a:gd name="T10" fmla="*/ 186928 w 589954"/>
              <a:gd name="T11" fmla="*/ 392311 h 573881"/>
              <a:gd name="T12" fmla="*/ 186928 w 589954"/>
              <a:gd name="T13" fmla="*/ 422672 h 573881"/>
              <a:gd name="T14" fmla="*/ 449460 w 589954"/>
              <a:gd name="T15" fmla="*/ 422672 h 573881"/>
              <a:gd name="T16" fmla="*/ 449460 w 589954"/>
              <a:gd name="T17" fmla="*/ 392311 h 573881"/>
              <a:gd name="T18" fmla="*/ 186928 w 589954"/>
              <a:gd name="T19" fmla="*/ 392311 h 573881"/>
              <a:gd name="T20" fmla="*/ 186928 w 589954"/>
              <a:gd name="T21" fmla="*/ 320278 h 573881"/>
              <a:gd name="T22" fmla="*/ 186928 w 589954"/>
              <a:gd name="T23" fmla="*/ 350639 h 573881"/>
              <a:gd name="T24" fmla="*/ 449460 w 589954"/>
              <a:gd name="T25" fmla="*/ 350639 h 573881"/>
              <a:gd name="T26" fmla="*/ 449460 w 589954"/>
              <a:gd name="T27" fmla="*/ 320278 h 573881"/>
              <a:gd name="T28" fmla="*/ 186928 w 589954"/>
              <a:gd name="T29" fmla="*/ 320278 h 573881"/>
              <a:gd name="T30" fmla="*/ 547092 w 589954"/>
              <a:gd name="T31" fmla="*/ 0 h 573881"/>
              <a:gd name="T32" fmla="*/ 559593 w 589954"/>
              <a:gd name="T33" fmla="*/ 63103 h 573881"/>
              <a:gd name="T34" fmla="*/ 317896 w 589954"/>
              <a:gd name="T35" fmla="*/ 71139 h 573881"/>
              <a:gd name="T36" fmla="*/ 307181 w 589954"/>
              <a:gd name="T37" fmla="*/ 101203 h 573881"/>
              <a:gd name="T38" fmla="*/ 544710 w 589954"/>
              <a:gd name="T39" fmla="*/ 101203 h 573881"/>
              <a:gd name="T40" fmla="*/ 544710 w 589954"/>
              <a:gd name="T41" fmla="*/ 152400 h 573881"/>
              <a:gd name="T42" fmla="*/ 284857 w 589954"/>
              <a:gd name="T43" fmla="*/ 152400 h 573881"/>
              <a:gd name="T44" fmla="*/ 269081 w 589954"/>
              <a:gd name="T45" fmla="*/ 182761 h 573881"/>
              <a:gd name="T46" fmla="*/ 589954 w 589954"/>
              <a:gd name="T47" fmla="*/ 182761 h 573881"/>
              <a:gd name="T48" fmla="*/ 589954 w 589954"/>
              <a:gd name="T49" fmla="*/ 236934 h 573881"/>
              <a:gd name="T50" fmla="*/ 236041 w 589954"/>
              <a:gd name="T51" fmla="*/ 236934 h 573881"/>
              <a:gd name="T52" fmla="*/ 216396 w 589954"/>
              <a:gd name="T53" fmla="*/ 264318 h 573881"/>
              <a:gd name="T54" fmla="*/ 531018 w 589954"/>
              <a:gd name="T55" fmla="*/ 264318 h 573881"/>
              <a:gd name="T56" fmla="*/ 531018 w 589954"/>
              <a:gd name="T57" fmla="*/ 573881 h 573881"/>
              <a:gd name="T58" fmla="*/ 449460 w 589954"/>
              <a:gd name="T59" fmla="*/ 573881 h 573881"/>
              <a:gd name="T60" fmla="*/ 449460 w 589954"/>
              <a:gd name="T61" fmla="*/ 551259 h 573881"/>
              <a:gd name="T62" fmla="*/ 186928 w 589954"/>
              <a:gd name="T63" fmla="*/ 551259 h 573881"/>
              <a:gd name="T64" fmla="*/ 186928 w 589954"/>
              <a:gd name="T65" fmla="*/ 573881 h 573881"/>
              <a:gd name="T66" fmla="*/ 105370 w 589954"/>
              <a:gd name="T67" fmla="*/ 573881 h 573881"/>
              <a:gd name="T68" fmla="*/ 105370 w 589954"/>
              <a:gd name="T69" fmla="*/ 385762 h 573881"/>
              <a:gd name="T70" fmla="*/ 32742 w 589954"/>
              <a:gd name="T71" fmla="*/ 445889 h 573881"/>
              <a:gd name="T72" fmla="*/ 0 w 589954"/>
              <a:gd name="T73" fmla="*/ 358973 h 573881"/>
              <a:gd name="T74" fmla="*/ 144363 w 589954"/>
              <a:gd name="T75" fmla="*/ 236934 h 573881"/>
              <a:gd name="T76" fmla="*/ 1786 w 589954"/>
              <a:gd name="T77" fmla="*/ 236934 h 573881"/>
              <a:gd name="T78" fmla="*/ 1786 w 589954"/>
              <a:gd name="T79" fmla="*/ 182761 h 573881"/>
              <a:gd name="T80" fmla="*/ 183356 w 589954"/>
              <a:gd name="T81" fmla="*/ 182761 h 573881"/>
              <a:gd name="T82" fmla="*/ 200322 w 589954"/>
              <a:gd name="T83" fmla="*/ 152400 h 573881"/>
              <a:gd name="T84" fmla="*/ 47029 w 589954"/>
              <a:gd name="T85" fmla="*/ 152400 h 573881"/>
              <a:gd name="T86" fmla="*/ 47029 w 589954"/>
              <a:gd name="T87" fmla="*/ 101203 h 573881"/>
              <a:gd name="T88" fmla="*/ 222349 w 589954"/>
              <a:gd name="T89" fmla="*/ 101203 h 573881"/>
              <a:gd name="T90" fmla="*/ 231278 w 589954"/>
              <a:gd name="T91" fmla="*/ 73521 h 573881"/>
              <a:gd name="T92" fmla="*/ 41671 w 589954"/>
              <a:gd name="T93" fmla="*/ 77986 h 573881"/>
              <a:gd name="T94" fmla="*/ 32146 w 589954"/>
              <a:gd name="T95" fmla="*/ 14287 h 573881"/>
              <a:gd name="T96" fmla="*/ 547092 w 589954"/>
              <a:gd name="T97" fmla="*/ 0 h 573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89954" h="573881">
                <a:moveTo>
                  <a:pt x="186928" y="464343"/>
                </a:moveTo>
                <a:lnTo>
                  <a:pt x="186928" y="495300"/>
                </a:lnTo>
                <a:lnTo>
                  <a:pt x="449460" y="495300"/>
                </a:lnTo>
                <a:lnTo>
                  <a:pt x="449460" y="464343"/>
                </a:lnTo>
                <a:lnTo>
                  <a:pt x="186928" y="464343"/>
                </a:lnTo>
                <a:close/>
                <a:moveTo>
                  <a:pt x="186928" y="392311"/>
                </a:moveTo>
                <a:lnTo>
                  <a:pt x="186928" y="422672"/>
                </a:lnTo>
                <a:lnTo>
                  <a:pt x="449460" y="422672"/>
                </a:lnTo>
                <a:lnTo>
                  <a:pt x="449460" y="392311"/>
                </a:lnTo>
                <a:lnTo>
                  <a:pt x="186928" y="392311"/>
                </a:lnTo>
                <a:close/>
                <a:moveTo>
                  <a:pt x="186928" y="320278"/>
                </a:moveTo>
                <a:lnTo>
                  <a:pt x="186928" y="350639"/>
                </a:lnTo>
                <a:lnTo>
                  <a:pt x="449460" y="350639"/>
                </a:lnTo>
                <a:lnTo>
                  <a:pt x="449460" y="320278"/>
                </a:lnTo>
                <a:lnTo>
                  <a:pt x="186928" y="320278"/>
                </a:lnTo>
                <a:close/>
                <a:moveTo>
                  <a:pt x="547092" y="0"/>
                </a:moveTo>
                <a:lnTo>
                  <a:pt x="559593" y="63103"/>
                </a:lnTo>
                <a:lnTo>
                  <a:pt x="317896" y="71139"/>
                </a:lnTo>
                <a:cubicBezTo>
                  <a:pt x="314523" y="81260"/>
                  <a:pt x="310951" y="91281"/>
                  <a:pt x="307181" y="101203"/>
                </a:cubicBezTo>
                <a:lnTo>
                  <a:pt x="544710" y="101203"/>
                </a:lnTo>
                <a:lnTo>
                  <a:pt x="544710" y="152400"/>
                </a:lnTo>
                <a:lnTo>
                  <a:pt x="284857" y="152400"/>
                </a:lnTo>
                <a:cubicBezTo>
                  <a:pt x="279896" y="162718"/>
                  <a:pt x="274637" y="172839"/>
                  <a:pt x="269081" y="182761"/>
                </a:cubicBezTo>
                <a:lnTo>
                  <a:pt x="589954" y="182761"/>
                </a:lnTo>
                <a:lnTo>
                  <a:pt x="589954" y="236934"/>
                </a:lnTo>
                <a:lnTo>
                  <a:pt x="236041" y="236934"/>
                </a:lnTo>
                <a:cubicBezTo>
                  <a:pt x="229691" y="246261"/>
                  <a:pt x="223143" y="255389"/>
                  <a:pt x="216396" y="264318"/>
                </a:cubicBezTo>
                <a:lnTo>
                  <a:pt x="531018" y="264318"/>
                </a:lnTo>
                <a:lnTo>
                  <a:pt x="531018" y="573881"/>
                </a:lnTo>
                <a:lnTo>
                  <a:pt x="449460" y="573881"/>
                </a:lnTo>
                <a:lnTo>
                  <a:pt x="449460" y="551259"/>
                </a:lnTo>
                <a:lnTo>
                  <a:pt x="186928" y="551259"/>
                </a:lnTo>
                <a:lnTo>
                  <a:pt x="186928" y="573881"/>
                </a:lnTo>
                <a:lnTo>
                  <a:pt x="105370" y="573881"/>
                </a:lnTo>
                <a:lnTo>
                  <a:pt x="105370" y="385762"/>
                </a:lnTo>
                <a:cubicBezTo>
                  <a:pt x="82748" y="406400"/>
                  <a:pt x="58539" y="426442"/>
                  <a:pt x="32742" y="445889"/>
                </a:cubicBezTo>
                <a:cubicBezTo>
                  <a:pt x="23217" y="415329"/>
                  <a:pt x="12303" y="386357"/>
                  <a:pt x="0" y="358973"/>
                </a:cubicBezTo>
                <a:cubicBezTo>
                  <a:pt x="58340" y="323254"/>
                  <a:pt x="106461" y="282575"/>
                  <a:pt x="144363" y="236934"/>
                </a:cubicBezTo>
                <a:lnTo>
                  <a:pt x="1786" y="236934"/>
                </a:lnTo>
                <a:lnTo>
                  <a:pt x="1786" y="182761"/>
                </a:lnTo>
                <a:lnTo>
                  <a:pt x="183356" y="182761"/>
                </a:lnTo>
                <a:cubicBezTo>
                  <a:pt x="189309" y="172839"/>
                  <a:pt x="194964" y="162718"/>
                  <a:pt x="200322" y="152400"/>
                </a:cubicBezTo>
                <a:lnTo>
                  <a:pt x="47029" y="152400"/>
                </a:lnTo>
                <a:lnTo>
                  <a:pt x="47029" y="101203"/>
                </a:lnTo>
                <a:lnTo>
                  <a:pt x="222349" y="101203"/>
                </a:lnTo>
                <a:cubicBezTo>
                  <a:pt x="225722" y="92075"/>
                  <a:pt x="228699" y="82847"/>
                  <a:pt x="231278" y="73521"/>
                </a:cubicBezTo>
                <a:lnTo>
                  <a:pt x="41671" y="77986"/>
                </a:lnTo>
                <a:cubicBezTo>
                  <a:pt x="39290" y="55364"/>
                  <a:pt x="36115" y="34131"/>
                  <a:pt x="32146" y="14287"/>
                </a:cubicBezTo>
                <a:cubicBezTo>
                  <a:pt x="230584" y="13097"/>
                  <a:pt x="402232" y="8334"/>
                  <a:pt x="5470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7569201" y="2278063"/>
            <a:ext cx="1376363" cy="1376362"/>
          </a:xfrm>
          <a:custGeom>
            <a:avLst/>
            <a:gdLst>
              <a:gd name="connsiteX0" fmla="*/ 766921 w 1533844"/>
              <a:gd name="connsiteY0" fmla="*/ 180973 h 1533842"/>
              <a:gd name="connsiteX1" fmla="*/ 180974 w 1533844"/>
              <a:gd name="connsiteY1" fmla="*/ 766920 h 1533842"/>
              <a:gd name="connsiteX2" fmla="*/ 766921 w 1533844"/>
              <a:gd name="connsiteY2" fmla="*/ 1352867 h 1533842"/>
              <a:gd name="connsiteX3" fmla="*/ 1352868 w 1533844"/>
              <a:gd name="connsiteY3" fmla="*/ 766920 h 1533842"/>
              <a:gd name="connsiteX4" fmla="*/ 766921 w 1533844"/>
              <a:gd name="connsiteY4" fmla="*/ 180973 h 1533842"/>
              <a:gd name="connsiteX5" fmla="*/ 766922 w 1533844"/>
              <a:gd name="connsiteY5" fmla="*/ 0 h 1533842"/>
              <a:gd name="connsiteX6" fmla="*/ 1533844 w 1533844"/>
              <a:gd name="connsiteY6" fmla="*/ 766921 h 1533842"/>
              <a:gd name="connsiteX7" fmla="*/ 766922 w 1533844"/>
              <a:gd name="connsiteY7" fmla="*/ 1533842 h 1533842"/>
              <a:gd name="connsiteX8" fmla="*/ 0 w 1533844"/>
              <a:gd name="connsiteY8" fmla="*/ 766921 h 1533842"/>
              <a:gd name="connsiteX9" fmla="*/ 766922 w 1533844"/>
              <a:gd name="connsiteY9" fmla="*/ 0 h 153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3844" h="1533842">
                <a:moveTo>
                  <a:pt x="766921" y="180973"/>
                </a:moveTo>
                <a:cubicBezTo>
                  <a:pt x="443311" y="180973"/>
                  <a:pt x="180974" y="443310"/>
                  <a:pt x="180974" y="766920"/>
                </a:cubicBezTo>
                <a:cubicBezTo>
                  <a:pt x="180974" y="1090530"/>
                  <a:pt x="443311" y="1352867"/>
                  <a:pt x="766921" y="1352867"/>
                </a:cubicBezTo>
                <a:cubicBezTo>
                  <a:pt x="1090531" y="1352867"/>
                  <a:pt x="1352868" y="1090530"/>
                  <a:pt x="1352868" y="766920"/>
                </a:cubicBezTo>
                <a:cubicBezTo>
                  <a:pt x="1352868" y="443310"/>
                  <a:pt x="1090531" y="180973"/>
                  <a:pt x="766921" y="180973"/>
                </a:cubicBezTo>
                <a:close/>
                <a:moveTo>
                  <a:pt x="766922" y="0"/>
                </a:moveTo>
                <a:cubicBezTo>
                  <a:pt x="1190481" y="0"/>
                  <a:pt x="1533844" y="343362"/>
                  <a:pt x="1533844" y="766921"/>
                </a:cubicBezTo>
                <a:cubicBezTo>
                  <a:pt x="1533844" y="1190480"/>
                  <a:pt x="1190481" y="1533842"/>
                  <a:pt x="766922" y="1533842"/>
                </a:cubicBezTo>
                <a:cubicBezTo>
                  <a:pt x="343363" y="1533842"/>
                  <a:pt x="0" y="1190480"/>
                  <a:pt x="0" y="766921"/>
                </a:cubicBezTo>
                <a:cubicBezTo>
                  <a:pt x="0" y="343362"/>
                  <a:pt x="343363" y="0"/>
                  <a:pt x="766922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90C413">
                <a:lumMod val="50000"/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Times New Roman"/>
              <a:ea typeface="幼圆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650164" y="2352675"/>
            <a:ext cx="1214437" cy="1214438"/>
          </a:xfrm>
          <a:prstGeom prst="ellipse">
            <a:avLst/>
          </a:prstGeom>
          <a:noFill/>
          <a:ln w="12700" cap="flat" cmpd="sng" algn="ctr">
            <a:solidFill>
              <a:srgbClr val="90C413">
                <a:lumMod val="60000"/>
                <a:lumOff val="40000"/>
              </a:srgbClr>
            </a:solidFill>
            <a:prstDash val="dash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Times New Roman"/>
              <a:ea typeface="幼圆"/>
            </a:endParaRPr>
          </a:p>
        </p:txBody>
      </p:sp>
      <p:sp>
        <p:nvSpPr>
          <p:cNvPr id="35" name="任意多边形 34"/>
          <p:cNvSpPr>
            <a:spLocks noChangeAspect="1"/>
          </p:cNvSpPr>
          <p:nvPr/>
        </p:nvSpPr>
        <p:spPr>
          <a:xfrm>
            <a:off x="3733801" y="2686051"/>
            <a:ext cx="969963" cy="969963"/>
          </a:xfrm>
          <a:custGeom>
            <a:avLst/>
            <a:gdLst>
              <a:gd name="connsiteX0" fmla="*/ 157193 w 970530"/>
              <a:gd name="connsiteY0" fmla="*/ 238654 h 968938"/>
              <a:gd name="connsiteX1" fmla="*/ 154926 w 970530"/>
              <a:gd name="connsiteY1" fmla="*/ 240047 h 968938"/>
              <a:gd name="connsiteX2" fmla="*/ 158049 w 970530"/>
              <a:gd name="connsiteY2" fmla="*/ 240047 h 968938"/>
              <a:gd name="connsiteX3" fmla="*/ 152692 w 970530"/>
              <a:gd name="connsiteY3" fmla="*/ 236963 h 968938"/>
              <a:gd name="connsiteX4" fmla="*/ 152692 w 970530"/>
              <a:gd name="connsiteY4" fmla="*/ 240047 h 968938"/>
              <a:gd name="connsiteX5" fmla="*/ 154587 w 970530"/>
              <a:gd name="connsiteY5" fmla="*/ 240047 h 968938"/>
              <a:gd name="connsiteX6" fmla="*/ 148213 w 970530"/>
              <a:gd name="connsiteY6" fmla="*/ 229675 h 968938"/>
              <a:gd name="connsiteX7" fmla="*/ 145947 w 970530"/>
              <a:gd name="connsiteY7" fmla="*/ 231066 h 968938"/>
              <a:gd name="connsiteX8" fmla="*/ 149068 w 970530"/>
              <a:gd name="connsiteY8" fmla="*/ 231066 h 968938"/>
              <a:gd name="connsiteX9" fmla="*/ 143712 w 970530"/>
              <a:gd name="connsiteY9" fmla="*/ 227983 h 968938"/>
              <a:gd name="connsiteX10" fmla="*/ 143712 w 970530"/>
              <a:gd name="connsiteY10" fmla="*/ 231066 h 968938"/>
              <a:gd name="connsiteX11" fmla="*/ 145606 w 970530"/>
              <a:gd name="connsiteY11" fmla="*/ 231066 h 968938"/>
              <a:gd name="connsiteX12" fmla="*/ 139233 w 970530"/>
              <a:gd name="connsiteY12" fmla="*/ 220695 h 968938"/>
              <a:gd name="connsiteX13" fmla="*/ 136967 w 970530"/>
              <a:gd name="connsiteY13" fmla="*/ 222086 h 968938"/>
              <a:gd name="connsiteX14" fmla="*/ 140088 w 970530"/>
              <a:gd name="connsiteY14" fmla="*/ 222086 h 968938"/>
              <a:gd name="connsiteX15" fmla="*/ 134732 w 970530"/>
              <a:gd name="connsiteY15" fmla="*/ 219003 h 968938"/>
              <a:gd name="connsiteX16" fmla="*/ 134732 w 970530"/>
              <a:gd name="connsiteY16" fmla="*/ 222086 h 968938"/>
              <a:gd name="connsiteX17" fmla="*/ 136626 w 970530"/>
              <a:gd name="connsiteY17" fmla="*/ 222086 h 968938"/>
              <a:gd name="connsiteX18" fmla="*/ 130253 w 970530"/>
              <a:gd name="connsiteY18" fmla="*/ 211715 h 968938"/>
              <a:gd name="connsiteX19" fmla="*/ 127987 w 970530"/>
              <a:gd name="connsiteY19" fmla="*/ 213106 h 968938"/>
              <a:gd name="connsiteX20" fmla="*/ 131108 w 970530"/>
              <a:gd name="connsiteY20" fmla="*/ 213106 h 968938"/>
              <a:gd name="connsiteX21" fmla="*/ 125752 w 970530"/>
              <a:gd name="connsiteY21" fmla="*/ 210023 h 968938"/>
              <a:gd name="connsiteX22" fmla="*/ 125752 w 970530"/>
              <a:gd name="connsiteY22" fmla="*/ 213106 h 968938"/>
              <a:gd name="connsiteX23" fmla="*/ 127646 w 970530"/>
              <a:gd name="connsiteY23" fmla="*/ 213106 h 968938"/>
              <a:gd name="connsiteX24" fmla="*/ 121272 w 970530"/>
              <a:gd name="connsiteY24" fmla="*/ 202733 h 968938"/>
              <a:gd name="connsiteX25" fmla="*/ 119005 w 970530"/>
              <a:gd name="connsiteY25" fmla="*/ 204126 h 968938"/>
              <a:gd name="connsiteX26" fmla="*/ 122128 w 970530"/>
              <a:gd name="connsiteY26" fmla="*/ 204126 h 968938"/>
              <a:gd name="connsiteX27" fmla="*/ 116771 w 970530"/>
              <a:gd name="connsiteY27" fmla="*/ 201042 h 968938"/>
              <a:gd name="connsiteX28" fmla="*/ 116771 w 970530"/>
              <a:gd name="connsiteY28" fmla="*/ 204126 h 968938"/>
              <a:gd name="connsiteX29" fmla="*/ 118666 w 970530"/>
              <a:gd name="connsiteY29" fmla="*/ 204126 h 968938"/>
              <a:gd name="connsiteX30" fmla="*/ 112292 w 970530"/>
              <a:gd name="connsiteY30" fmla="*/ 193754 h 968938"/>
              <a:gd name="connsiteX31" fmla="*/ 111919 w 970530"/>
              <a:gd name="connsiteY31" fmla="*/ 193983 h 968938"/>
              <a:gd name="connsiteX32" fmla="*/ 111919 w 970530"/>
              <a:gd name="connsiteY32" fmla="*/ 195145 h 968938"/>
              <a:gd name="connsiteX33" fmla="*/ 113147 w 970530"/>
              <a:gd name="connsiteY33" fmla="*/ 195145 h 968938"/>
              <a:gd name="connsiteX34" fmla="*/ 233958 w 970530"/>
              <a:gd name="connsiteY34" fmla="*/ 0 h 968938"/>
              <a:gd name="connsiteX35" fmla="*/ 320874 w 970530"/>
              <a:gd name="connsiteY35" fmla="*/ 8930 h 968938"/>
              <a:gd name="connsiteX36" fmla="*/ 315034 w 970530"/>
              <a:gd name="connsiteY36" fmla="*/ 21406 h 968938"/>
              <a:gd name="connsiteX37" fmla="*/ 325726 w 970530"/>
              <a:gd name="connsiteY37" fmla="*/ 22505 h 968938"/>
              <a:gd name="connsiteX38" fmla="*/ 322127 w 970530"/>
              <a:gd name="connsiteY38" fmla="*/ 30193 h 968938"/>
              <a:gd name="connsiteX39" fmla="*/ 334707 w 970530"/>
              <a:gd name="connsiteY39" fmla="*/ 31486 h 968938"/>
              <a:gd name="connsiteX40" fmla="*/ 331109 w 970530"/>
              <a:gd name="connsiteY40" fmla="*/ 39174 h 968938"/>
              <a:gd name="connsiteX41" fmla="*/ 343687 w 970530"/>
              <a:gd name="connsiteY41" fmla="*/ 40466 h 968938"/>
              <a:gd name="connsiteX42" fmla="*/ 340089 w 970530"/>
              <a:gd name="connsiteY42" fmla="*/ 48154 h 968938"/>
              <a:gd name="connsiteX43" fmla="*/ 352667 w 970530"/>
              <a:gd name="connsiteY43" fmla="*/ 49446 h 968938"/>
              <a:gd name="connsiteX44" fmla="*/ 349069 w 970530"/>
              <a:gd name="connsiteY44" fmla="*/ 57134 h 968938"/>
              <a:gd name="connsiteX45" fmla="*/ 361647 w 970530"/>
              <a:gd name="connsiteY45" fmla="*/ 58426 h 968938"/>
              <a:gd name="connsiteX46" fmla="*/ 358622 w 970530"/>
              <a:gd name="connsiteY46" fmla="*/ 64889 h 968938"/>
              <a:gd name="connsiteX47" fmla="*/ 370285 w 970530"/>
              <a:gd name="connsiteY47" fmla="*/ 64889 h 968938"/>
              <a:gd name="connsiteX48" fmla="*/ 370285 w 970530"/>
              <a:gd name="connsiteY48" fmla="*/ 67372 h 968938"/>
              <a:gd name="connsiteX49" fmla="*/ 370628 w 970530"/>
              <a:gd name="connsiteY49" fmla="*/ 67407 h 968938"/>
              <a:gd name="connsiteX50" fmla="*/ 370285 w 970530"/>
              <a:gd name="connsiteY50" fmla="*/ 68140 h 968938"/>
              <a:gd name="connsiteX51" fmla="*/ 370285 w 970530"/>
              <a:gd name="connsiteY51" fmla="*/ 75429 h 968938"/>
              <a:gd name="connsiteX52" fmla="*/ 379608 w 970530"/>
              <a:gd name="connsiteY52" fmla="*/ 76387 h 968938"/>
              <a:gd name="connsiteX53" fmla="*/ 376010 w 970530"/>
              <a:gd name="connsiteY53" fmla="*/ 84075 h 968938"/>
              <a:gd name="connsiteX54" fmla="*/ 388588 w 970530"/>
              <a:gd name="connsiteY54" fmla="*/ 85367 h 968938"/>
              <a:gd name="connsiteX55" fmla="*/ 384990 w 970530"/>
              <a:gd name="connsiteY55" fmla="*/ 93055 h 968938"/>
              <a:gd name="connsiteX56" fmla="*/ 397568 w 970530"/>
              <a:gd name="connsiteY56" fmla="*/ 94347 h 968938"/>
              <a:gd name="connsiteX57" fmla="*/ 393969 w 970530"/>
              <a:gd name="connsiteY57" fmla="*/ 102035 h 968938"/>
              <a:gd name="connsiteX58" fmla="*/ 406549 w 970530"/>
              <a:gd name="connsiteY58" fmla="*/ 103328 h 968938"/>
              <a:gd name="connsiteX59" fmla="*/ 402951 w 970530"/>
              <a:gd name="connsiteY59" fmla="*/ 111015 h 968938"/>
              <a:gd name="connsiteX60" fmla="*/ 415529 w 970530"/>
              <a:gd name="connsiteY60" fmla="*/ 112308 h 968938"/>
              <a:gd name="connsiteX61" fmla="*/ 413482 w 970530"/>
              <a:gd name="connsiteY61" fmla="*/ 116681 h 968938"/>
              <a:gd name="connsiteX62" fmla="*/ 478036 w 970530"/>
              <a:gd name="connsiteY62" fmla="*/ 116681 h 968938"/>
              <a:gd name="connsiteX63" fmla="*/ 478036 w 970530"/>
              <a:gd name="connsiteY63" fmla="*/ 10120 h 968938"/>
              <a:gd name="connsiteX64" fmla="*/ 551260 w 970530"/>
              <a:gd name="connsiteY64" fmla="*/ 10120 h 968938"/>
              <a:gd name="connsiteX65" fmla="*/ 551260 w 970530"/>
              <a:gd name="connsiteY65" fmla="*/ 23695 h 968938"/>
              <a:gd name="connsiteX66" fmla="*/ 556112 w 970530"/>
              <a:gd name="connsiteY66" fmla="*/ 23695 h 968938"/>
              <a:gd name="connsiteX67" fmla="*/ 556112 w 970530"/>
              <a:gd name="connsiteY67" fmla="*/ 32676 h 968938"/>
              <a:gd name="connsiteX68" fmla="*/ 565093 w 970530"/>
              <a:gd name="connsiteY68" fmla="*/ 32676 h 968938"/>
              <a:gd name="connsiteX69" fmla="*/ 565093 w 970530"/>
              <a:gd name="connsiteY69" fmla="*/ 41656 h 968938"/>
              <a:gd name="connsiteX70" fmla="*/ 574073 w 970530"/>
              <a:gd name="connsiteY70" fmla="*/ 41656 h 968938"/>
              <a:gd name="connsiteX71" fmla="*/ 574073 w 970530"/>
              <a:gd name="connsiteY71" fmla="*/ 50636 h 968938"/>
              <a:gd name="connsiteX72" fmla="*/ 583053 w 970530"/>
              <a:gd name="connsiteY72" fmla="*/ 50636 h 968938"/>
              <a:gd name="connsiteX73" fmla="*/ 583053 w 970530"/>
              <a:gd name="connsiteY73" fmla="*/ 59616 h 968938"/>
              <a:gd name="connsiteX74" fmla="*/ 592033 w 970530"/>
              <a:gd name="connsiteY74" fmla="*/ 59616 h 968938"/>
              <a:gd name="connsiteX75" fmla="*/ 592033 w 970530"/>
              <a:gd name="connsiteY75" fmla="*/ 68597 h 968938"/>
              <a:gd name="connsiteX76" fmla="*/ 601014 w 970530"/>
              <a:gd name="connsiteY76" fmla="*/ 68597 h 968938"/>
              <a:gd name="connsiteX77" fmla="*/ 601014 w 970530"/>
              <a:gd name="connsiteY77" fmla="*/ 77577 h 968938"/>
              <a:gd name="connsiteX78" fmla="*/ 609994 w 970530"/>
              <a:gd name="connsiteY78" fmla="*/ 77577 h 968938"/>
              <a:gd name="connsiteX79" fmla="*/ 609994 w 970530"/>
              <a:gd name="connsiteY79" fmla="*/ 86557 h 968938"/>
              <a:gd name="connsiteX80" fmla="*/ 618974 w 970530"/>
              <a:gd name="connsiteY80" fmla="*/ 86557 h 968938"/>
              <a:gd name="connsiteX81" fmla="*/ 618974 w 970530"/>
              <a:gd name="connsiteY81" fmla="*/ 95537 h 968938"/>
              <a:gd name="connsiteX82" fmla="*/ 627954 w 970530"/>
              <a:gd name="connsiteY82" fmla="*/ 95537 h 968938"/>
              <a:gd name="connsiteX83" fmla="*/ 627954 w 970530"/>
              <a:gd name="connsiteY83" fmla="*/ 104518 h 968938"/>
              <a:gd name="connsiteX84" fmla="*/ 636935 w 970530"/>
              <a:gd name="connsiteY84" fmla="*/ 104518 h 968938"/>
              <a:gd name="connsiteX85" fmla="*/ 636935 w 970530"/>
              <a:gd name="connsiteY85" fmla="*/ 113498 h 968938"/>
              <a:gd name="connsiteX86" fmla="*/ 645915 w 970530"/>
              <a:gd name="connsiteY86" fmla="*/ 113498 h 968938"/>
              <a:gd name="connsiteX87" fmla="*/ 645915 w 970530"/>
              <a:gd name="connsiteY87" fmla="*/ 122478 h 968938"/>
              <a:gd name="connsiteX88" fmla="*/ 654895 w 970530"/>
              <a:gd name="connsiteY88" fmla="*/ 122478 h 968938"/>
              <a:gd name="connsiteX89" fmla="*/ 654895 w 970530"/>
              <a:gd name="connsiteY89" fmla="*/ 131458 h 968938"/>
              <a:gd name="connsiteX90" fmla="*/ 663875 w 970530"/>
              <a:gd name="connsiteY90" fmla="*/ 131458 h 968938"/>
              <a:gd name="connsiteX91" fmla="*/ 663875 w 970530"/>
              <a:gd name="connsiteY91" fmla="*/ 140439 h 968938"/>
              <a:gd name="connsiteX92" fmla="*/ 672856 w 970530"/>
              <a:gd name="connsiteY92" fmla="*/ 140439 h 968938"/>
              <a:gd name="connsiteX93" fmla="*/ 672856 w 970530"/>
              <a:gd name="connsiteY93" fmla="*/ 149419 h 968938"/>
              <a:gd name="connsiteX94" fmla="*/ 681836 w 970530"/>
              <a:gd name="connsiteY94" fmla="*/ 149419 h 968938"/>
              <a:gd name="connsiteX95" fmla="*/ 681836 w 970530"/>
              <a:gd name="connsiteY95" fmla="*/ 158399 h 968938"/>
              <a:gd name="connsiteX96" fmla="*/ 690816 w 970530"/>
              <a:gd name="connsiteY96" fmla="*/ 158399 h 968938"/>
              <a:gd name="connsiteX97" fmla="*/ 690816 w 970530"/>
              <a:gd name="connsiteY97" fmla="*/ 167379 h 968938"/>
              <a:gd name="connsiteX98" fmla="*/ 699796 w 970530"/>
              <a:gd name="connsiteY98" fmla="*/ 167379 h 968938"/>
              <a:gd name="connsiteX99" fmla="*/ 699796 w 970530"/>
              <a:gd name="connsiteY99" fmla="*/ 176360 h 968938"/>
              <a:gd name="connsiteX100" fmla="*/ 708777 w 970530"/>
              <a:gd name="connsiteY100" fmla="*/ 176360 h 968938"/>
              <a:gd name="connsiteX101" fmla="*/ 708777 w 970530"/>
              <a:gd name="connsiteY101" fmla="*/ 185340 h 968938"/>
              <a:gd name="connsiteX102" fmla="*/ 717757 w 970530"/>
              <a:gd name="connsiteY102" fmla="*/ 185340 h 968938"/>
              <a:gd name="connsiteX103" fmla="*/ 717757 w 970530"/>
              <a:gd name="connsiteY103" fmla="*/ 194320 h 968938"/>
              <a:gd name="connsiteX104" fmla="*/ 726737 w 970530"/>
              <a:gd name="connsiteY104" fmla="*/ 194320 h 968938"/>
              <a:gd name="connsiteX105" fmla="*/ 726737 w 970530"/>
              <a:gd name="connsiteY105" fmla="*/ 203300 h 968938"/>
              <a:gd name="connsiteX106" fmla="*/ 735717 w 970530"/>
              <a:gd name="connsiteY106" fmla="*/ 203300 h 968938"/>
              <a:gd name="connsiteX107" fmla="*/ 735717 w 970530"/>
              <a:gd name="connsiteY107" fmla="*/ 212280 h 968938"/>
              <a:gd name="connsiteX108" fmla="*/ 744697 w 970530"/>
              <a:gd name="connsiteY108" fmla="*/ 212280 h 968938"/>
              <a:gd name="connsiteX109" fmla="*/ 744697 w 970530"/>
              <a:gd name="connsiteY109" fmla="*/ 221261 h 968938"/>
              <a:gd name="connsiteX110" fmla="*/ 753678 w 970530"/>
              <a:gd name="connsiteY110" fmla="*/ 221261 h 968938"/>
              <a:gd name="connsiteX111" fmla="*/ 753678 w 970530"/>
              <a:gd name="connsiteY111" fmla="*/ 230241 h 968938"/>
              <a:gd name="connsiteX112" fmla="*/ 762658 w 970530"/>
              <a:gd name="connsiteY112" fmla="*/ 230241 h 968938"/>
              <a:gd name="connsiteX113" fmla="*/ 762658 w 970530"/>
              <a:gd name="connsiteY113" fmla="*/ 239221 h 968938"/>
              <a:gd name="connsiteX114" fmla="*/ 771638 w 970530"/>
              <a:gd name="connsiteY114" fmla="*/ 239221 h 968938"/>
              <a:gd name="connsiteX115" fmla="*/ 771638 w 970530"/>
              <a:gd name="connsiteY115" fmla="*/ 248202 h 968938"/>
              <a:gd name="connsiteX116" fmla="*/ 780619 w 970530"/>
              <a:gd name="connsiteY116" fmla="*/ 248202 h 968938"/>
              <a:gd name="connsiteX117" fmla="*/ 780619 w 970530"/>
              <a:gd name="connsiteY117" fmla="*/ 256174 h 968938"/>
              <a:gd name="connsiteX118" fmla="*/ 781627 w 970530"/>
              <a:gd name="connsiteY118" fmla="*/ 257182 h 968938"/>
              <a:gd name="connsiteX119" fmla="*/ 789599 w 970530"/>
              <a:gd name="connsiteY119" fmla="*/ 257182 h 968938"/>
              <a:gd name="connsiteX120" fmla="*/ 789599 w 970530"/>
              <a:gd name="connsiteY120" fmla="*/ 265154 h 968938"/>
              <a:gd name="connsiteX121" fmla="*/ 790607 w 970530"/>
              <a:gd name="connsiteY121" fmla="*/ 266162 h 968938"/>
              <a:gd name="connsiteX122" fmla="*/ 798579 w 970530"/>
              <a:gd name="connsiteY122" fmla="*/ 266162 h 968938"/>
              <a:gd name="connsiteX123" fmla="*/ 798579 w 970530"/>
              <a:gd name="connsiteY123" fmla="*/ 274134 h 968938"/>
              <a:gd name="connsiteX124" fmla="*/ 799588 w 970530"/>
              <a:gd name="connsiteY124" fmla="*/ 275143 h 968938"/>
              <a:gd name="connsiteX125" fmla="*/ 807560 w 970530"/>
              <a:gd name="connsiteY125" fmla="*/ 275143 h 968938"/>
              <a:gd name="connsiteX126" fmla="*/ 807560 w 970530"/>
              <a:gd name="connsiteY126" fmla="*/ 283115 h 968938"/>
              <a:gd name="connsiteX127" fmla="*/ 970530 w 970530"/>
              <a:gd name="connsiteY127" fmla="*/ 446085 h 968938"/>
              <a:gd name="connsiteX128" fmla="*/ 934646 w 970530"/>
              <a:gd name="connsiteY128" fmla="*/ 561686 h 968938"/>
              <a:gd name="connsiteX129" fmla="*/ 438360 w 970530"/>
              <a:gd name="connsiteY129" fmla="*/ 968734 h 968938"/>
              <a:gd name="connsiteX130" fmla="*/ 436340 w 970530"/>
              <a:gd name="connsiteY130" fmla="*/ 968938 h 968938"/>
              <a:gd name="connsiteX131" fmla="*/ 246591 w 970530"/>
              <a:gd name="connsiteY131" fmla="*/ 779189 h 968938"/>
              <a:gd name="connsiteX132" fmla="*/ 248087 w 970530"/>
              <a:gd name="connsiteY132" fmla="*/ 777693 h 968938"/>
              <a:gd name="connsiteX133" fmla="*/ 240094 w 970530"/>
              <a:gd name="connsiteY133" fmla="*/ 768036 h 968938"/>
              <a:gd name="connsiteX134" fmla="*/ 239176 w 970530"/>
              <a:gd name="connsiteY134" fmla="*/ 768797 h 968938"/>
              <a:gd name="connsiteX135" fmla="*/ 231114 w 970530"/>
              <a:gd name="connsiteY135" fmla="*/ 759056 h 968938"/>
              <a:gd name="connsiteX136" fmla="*/ 230196 w 970530"/>
              <a:gd name="connsiteY136" fmla="*/ 759817 h 968938"/>
              <a:gd name="connsiteX137" fmla="*/ 222134 w 970530"/>
              <a:gd name="connsiteY137" fmla="*/ 750076 h 968938"/>
              <a:gd name="connsiteX138" fmla="*/ 221216 w 970530"/>
              <a:gd name="connsiteY138" fmla="*/ 750837 h 968938"/>
              <a:gd name="connsiteX139" fmla="*/ 213153 w 970530"/>
              <a:gd name="connsiteY139" fmla="*/ 741094 h 968938"/>
              <a:gd name="connsiteX140" fmla="*/ 212235 w 970530"/>
              <a:gd name="connsiteY140" fmla="*/ 741856 h 968938"/>
              <a:gd name="connsiteX141" fmla="*/ 204173 w 970530"/>
              <a:gd name="connsiteY141" fmla="*/ 732115 h 968938"/>
              <a:gd name="connsiteX142" fmla="*/ 203255 w 970530"/>
              <a:gd name="connsiteY142" fmla="*/ 732876 h 968938"/>
              <a:gd name="connsiteX143" fmla="*/ 195193 w 970530"/>
              <a:gd name="connsiteY143" fmla="*/ 723135 h 968938"/>
              <a:gd name="connsiteX144" fmla="*/ 194275 w 970530"/>
              <a:gd name="connsiteY144" fmla="*/ 723896 h 968938"/>
              <a:gd name="connsiteX145" fmla="*/ 186213 w 970530"/>
              <a:gd name="connsiteY145" fmla="*/ 714155 h 968938"/>
              <a:gd name="connsiteX146" fmla="*/ 185295 w 970530"/>
              <a:gd name="connsiteY146" fmla="*/ 714916 h 968938"/>
              <a:gd name="connsiteX147" fmla="*/ 177232 w 970530"/>
              <a:gd name="connsiteY147" fmla="*/ 705173 h 968938"/>
              <a:gd name="connsiteX148" fmla="*/ 176314 w 970530"/>
              <a:gd name="connsiteY148" fmla="*/ 705935 h 968938"/>
              <a:gd name="connsiteX149" fmla="*/ 168252 w 970530"/>
              <a:gd name="connsiteY149" fmla="*/ 696194 h 968938"/>
              <a:gd name="connsiteX150" fmla="*/ 167334 w 970530"/>
              <a:gd name="connsiteY150" fmla="*/ 696955 h 968938"/>
              <a:gd name="connsiteX151" fmla="*/ 159272 w 970530"/>
              <a:gd name="connsiteY151" fmla="*/ 687214 h 968938"/>
              <a:gd name="connsiteX152" fmla="*/ 158354 w 970530"/>
              <a:gd name="connsiteY152" fmla="*/ 687975 h 968938"/>
              <a:gd name="connsiteX153" fmla="*/ 150292 w 970530"/>
              <a:gd name="connsiteY153" fmla="*/ 678234 h 968938"/>
              <a:gd name="connsiteX154" fmla="*/ 149374 w 970530"/>
              <a:gd name="connsiteY154" fmla="*/ 678995 h 968938"/>
              <a:gd name="connsiteX155" fmla="*/ 141311 w 970530"/>
              <a:gd name="connsiteY155" fmla="*/ 669252 h 968938"/>
              <a:gd name="connsiteX156" fmla="*/ 140393 w 970530"/>
              <a:gd name="connsiteY156" fmla="*/ 670014 h 968938"/>
              <a:gd name="connsiteX157" fmla="*/ 132331 w 970530"/>
              <a:gd name="connsiteY157" fmla="*/ 660273 h 968938"/>
              <a:gd name="connsiteX158" fmla="*/ 131413 w 970530"/>
              <a:gd name="connsiteY158" fmla="*/ 661034 h 968938"/>
              <a:gd name="connsiteX159" fmla="*/ 123351 w 970530"/>
              <a:gd name="connsiteY159" fmla="*/ 651293 h 968938"/>
              <a:gd name="connsiteX160" fmla="*/ 122433 w 970530"/>
              <a:gd name="connsiteY160" fmla="*/ 652054 h 968938"/>
              <a:gd name="connsiteX161" fmla="*/ 114371 w 970530"/>
              <a:gd name="connsiteY161" fmla="*/ 642313 h 968938"/>
              <a:gd name="connsiteX162" fmla="*/ 113453 w 970530"/>
              <a:gd name="connsiteY162" fmla="*/ 643074 h 968938"/>
              <a:gd name="connsiteX163" fmla="*/ 105390 w 970530"/>
              <a:gd name="connsiteY163" fmla="*/ 633331 h 968938"/>
              <a:gd name="connsiteX164" fmla="*/ 104472 w 970530"/>
              <a:gd name="connsiteY164" fmla="*/ 634093 h 968938"/>
              <a:gd name="connsiteX165" fmla="*/ 96410 w 970530"/>
              <a:gd name="connsiteY165" fmla="*/ 624352 h 968938"/>
              <a:gd name="connsiteX166" fmla="*/ 95492 w 970530"/>
              <a:gd name="connsiteY166" fmla="*/ 625113 h 968938"/>
              <a:gd name="connsiteX167" fmla="*/ 87430 w 970530"/>
              <a:gd name="connsiteY167" fmla="*/ 615372 h 968938"/>
              <a:gd name="connsiteX168" fmla="*/ 86512 w 970530"/>
              <a:gd name="connsiteY168" fmla="*/ 616133 h 968938"/>
              <a:gd name="connsiteX169" fmla="*/ 78450 w 970530"/>
              <a:gd name="connsiteY169" fmla="*/ 606392 h 968938"/>
              <a:gd name="connsiteX170" fmla="*/ 77532 w 970530"/>
              <a:gd name="connsiteY170" fmla="*/ 607153 h 968938"/>
              <a:gd name="connsiteX171" fmla="*/ 69469 w 970530"/>
              <a:gd name="connsiteY171" fmla="*/ 597410 h 968938"/>
              <a:gd name="connsiteX172" fmla="*/ 68551 w 970530"/>
              <a:gd name="connsiteY172" fmla="*/ 598172 h 968938"/>
              <a:gd name="connsiteX173" fmla="*/ 25688 w 970530"/>
              <a:gd name="connsiteY173" fmla="*/ 546380 h 968938"/>
              <a:gd name="connsiteX174" fmla="*/ 28430 w 970530"/>
              <a:gd name="connsiteY174" fmla="*/ 541981 h 968938"/>
              <a:gd name="connsiteX175" fmla="*/ 20836 w 970530"/>
              <a:gd name="connsiteY175" fmla="*/ 532805 h 968938"/>
              <a:gd name="connsiteX176" fmla="*/ 39886 w 970530"/>
              <a:gd name="connsiteY176" fmla="*/ 482798 h 968938"/>
              <a:gd name="connsiteX177" fmla="*/ 39886 w 970530"/>
              <a:gd name="connsiteY177" fmla="*/ 299477 h 968938"/>
              <a:gd name="connsiteX178" fmla="*/ 31793 w 970530"/>
              <a:gd name="connsiteY178" fmla="*/ 299477 h 968938"/>
              <a:gd name="connsiteX179" fmla="*/ 31793 w 970530"/>
              <a:gd name="connsiteY179" fmla="*/ 290497 h 968938"/>
              <a:gd name="connsiteX180" fmla="*/ 22813 w 970530"/>
              <a:gd name="connsiteY180" fmla="*/ 290497 h 968938"/>
              <a:gd name="connsiteX181" fmla="*/ 22813 w 970530"/>
              <a:gd name="connsiteY181" fmla="*/ 281517 h 968938"/>
              <a:gd name="connsiteX182" fmla="*/ 13833 w 970530"/>
              <a:gd name="connsiteY182" fmla="*/ 281517 h 968938"/>
              <a:gd name="connsiteX183" fmla="*/ 13833 w 970530"/>
              <a:gd name="connsiteY183" fmla="*/ 272536 h 968938"/>
              <a:gd name="connsiteX184" fmla="*/ 4852 w 970530"/>
              <a:gd name="connsiteY184" fmla="*/ 272536 h 968938"/>
              <a:gd name="connsiteX185" fmla="*/ 4852 w 970530"/>
              <a:gd name="connsiteY185" fmla="*/ 258961 h 968938"/>
              <a:gd name="connsiteX186" fmla="*/ 0 w 970530"/>
              <a:gd name="connsiteY186" fmla="*/ 258961 h 968938"/>
              <a:gd name="connsiteX187" fmla="*/ 0 w 970530"/>
              <a:gd name="connsiteY187" fmla="*/ 181570 h 968938"/>
              <a:gd name="connsiteX188" fmla="*/ 97882 w 970530"/>
              <a:gd name="connsiteY188" fmla="*/ 181570 h 968938"/>
              <a:gd name="connsiteX189" fmla="*/ 94332 w 970530"/>
              <a:gd name="connsiteY189" fmla="*/ 175794 h 968938"/>
              <a:gd name="connsiteX190" fmla="*/ 91819 w 970530"/>
              <a:gd name="connsiteY190" fmla="*/ 177337 h 968938"/>
              <a:gd name="connsiteX191" fmla="*/ 85351 w 970530"/>
              <a:gd name="connsiteY191" fmla="*/ 166812 h 968938"/>
              <a:gd name="connsiteX192" fmla="*/ 82838 w 970530"/>
              <a:gd name="connsiteY192" fmla="*/ 168356 h 968938"/>
              <a:gd name="connsiteX193" fmla="*/ 17354 w 970530"/>
              <a:gd name="connsiteY193" fmla="*/ 61795 h 968938"/>
              <a:gd name="connsiteX194" fmla="*/ 19904 w 970530"/>
              <a:gd name="connsiteY194" fmla="*/ 60265 h 968938"/>
              <a:gd name="connsiteX195" fmla="*/ 12502 w 970530"/>
              <a:gd name="connsiteY195" fmla="*/ 48220 h 968938"/>
              <a:gd name="connsiteX196" fmla="*/ 75010 w 970530"/>
              <a:gd name="connsiteY196" fmla="*/ 10716 h 968938"/>
              <a:gd name="connsiteX197" fmla="*/ 97120 w 970530"/>
              <a:gd name="connsiteY197" fmla="*/ 42673 h 968938"/>
              <a:gd name="connsiteX198" fmla="*/ 97823 w 970530"/>
              <a:gd name="connsiteY198" fmla="*/ 42252 h 968938"/>
              <a:gd name="connsiteX199" fmla="*/ 104847 w 970530"/>
              <a:gd name="connsiteY199" fmla="*/ 52405 h 968938"/>
              <a:gd name="connsiteX200" fmla="*/ 106803 w 970530"/>
              <a:gd name="connsiteY200" fmla="*/ 51232 h 968938"/>
              <a:gd name="connsiteX201" fmla="*/ 113827 w 970530"/>
              <a:gd name="connsiteY201" fmla="*/ 61385 h 968938"/>
              <a:gd name="connsiteX202" fmla="*/ 115783 w 970530"/>
              <a:gd name="connsiteY202" fmla="*/ 60212 h 968938"/>
              <a:gd name="connsiteX203" fmla="*/ 122808 w 970530"/>
              <a:gd name="connsiteY203" fmla="*/ 70366 h 968938"/>
              <a:gd name="connsiteX204" fmla="*/ 124764 w 970530"/>
              <a:gd name="connsiteY204" fmla="*/ 69193 h 968938"/>
              <a:gd name="connsiteX205" fmla="*/ 131788 w 970530"/>
              <a:gd name="connsiteY205" fmla="*/ 79346 h 968938"/>
              <a:gd name="connsiteX206" fmla="*/ 133744 w 970530"/>
              <a:gd name="connsiteY206" fmla="*/ 78173 h 968938"/>
              <a:gd name="connsiteX207" fmla="*/ 140768 w 970530"/>
              <a:gd name="connsiteY207" fmla="*/ 88326 h 968938"/>
              <a:gd name="connsiteX208" fmla="*/ 142724 w 970530"/>
              <a:gd name="connsiteY208" fmla="*/ 87153 h 968938"/>
              <a:gd name="connsiteX209" fmla="*/ 149748 w 970530"/>
              <a:gd name="connsiteY209" fmla="*/ 97306 h 968938"/>
              <a:gd name="connsiteX210" fmla="*/ 151704 w 970530"/>
              <a:gd name="connsiteY210" fmla="*/ 96133 h 968938"/>
              <a:gd name="connsiteX211" fmla="*/ 158729 w 970530"/>
              <a:gd name="connsiteY211" fmla="*/ 106287 h 968938"/>
              <a:gd name="connsiteX212" fmla="*/ 160685 w 970530"/>
              <a:gd name="connsiteY212" fmla="*/ 105114 h 968938"/>
              <a:gd name="connsiteX213" fmla="*/ 160735 w 970530"/>
              <a:gd name="connsiteY213" fmla="*/ 105186 h 968938"/>
              <a:gd name="connsiteX214" fmla="*/ 160735 w 970530"/>
              <a:gd name="connsiteY214" fmla="*/ 64889 h 968938"/>
              <a:gd name="connsiteX215" fmla="*/ 216396 w 970530"/>
              <a:gd name="connsiteY215" fmla="*/ 64889 h 968938"/>
              <a:gd name="connsiteX216" fmla="*/ 233958 w 970530"/>
              <a:gd name="connsiteY216" fmla="*/ 0 h 96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970530" h="968938">
                <a:moveTo>
                  <a:pt x="157193" y="238654"/>
                </a:moveTo>
                <a:lnTo>
                  <a:pt x="154926" y="240047"/>
                </a:lnTo>
                <a:lnTo>
                  <a:pt x="158049" y="240047"/>
                </a:lnTo>
                <a:close/>
                <a:moveTo>
                  <a:pt x="152692" y="236963"/>
                </a:moveTo>
                <a:lnTo>
                  <a:pt x="152692" y="240047"/>
                </a:lnTo>
                <a:lnTo>
                  <a:pt x="154587" y="240047"/>
                </a:lnTo>
                <a:close/>
                <a:moveTo>
                  <a:pt x="148213" y="229675"/>
                </a:moveTo>
                <a:lnTo>
                  <a:pt x="145947" y="231066"/>
                </a:lnTo>
                <a:lnTo>
                  <a:pt x="149068" y="231066"/>
                </a:lnTo>
                <a:close/>
                <a:moveTo>
                  <a:pt x="143712" y="227983"/>
                </a:moveTo>
                <a:lnTo>
                  <a:pt x="143712" y="231066"/>
                </a:lnTo>
                <a:lnTo>
                  <a:pt x="145606" y="231066"/>
                </a:lnTo>
                <a:close/>
                <a:moveTo>
                  <a:pt x="139233" y="220695"/>
                </a:moveTo>
                <a:lnTo>
                  <a:pt x="136967" y="222086"/>
                </a:lnTo>
                <a:lnTo>
                  <a:pt x="140088" y="222086"/>
                </a:lnTo>
                <a:close/>
                <a:moveTo>
                  <a:pt x="134732" y="219003"/>
                </a:moveTo>
                <a:lnTo>
                  <a:pt x="134732" y="222086"/>
                </a:lnTo>
                <a:lnTo>
                  <a:pt x="136626" y="222086"/>
                </a:lnTo>
                <a:close/>
                <a:moveTo>
                  <a:pt x="130253" y="211715"/>
                </a:moveTo>
                <a:lnTo>
                  <a:pt x="127987" y="213106"/>
                </a:lnTo>
                <a:lnTo>
                  <a:pt x="131108" y="213106"/>
                </a:lnTo>
                <a:close/>
                <a:moveTo>
                  <a:pt x="125752" y="210023"/>
                </a:moveTo>
                <a:lnTo>
                  <a:pt x="125752" y="213106"/>
                </a:lnTo>
                <a:lnTo>
                  <a:pt x="127646" y="213106"/>
                </a:lnTo>
                <a:close/>
                <a:moveTo>
                  <a:pt x="121272" y="202733"/>
                </a:moveTo>
                <a:lnTo>
                  <a:pt x="119005" y="204126"/>
                </a:lnTo>
                <a:lnTo>
                  <a:pt x="122128" y="204126"/>
                </a:lnTo>
                <a:close/>
                <a:moveTo>
                  <a:pt x="116771" y="201042"/>
                </a:moveTo>
                <a:lnTo>
                  <a:pt x="116771" y="204126"/>
                </a:lnTo>
                <a:lnTo>
                  <a:pt x="118666" y="204126"/>
                </a:lnTo>
                <a:close/>
                <a:moveTo>
                  <a:pt x="112292" y="193754"/>
                </a:moveTo>
                <a:lnTo>
                  <a:pt x="111919" y="193983"/>
                </a:lnTo>
                <a:lnTo>
                  <a:pt x="111919" y="195145"/>
                </a:lnTo>
                <a:lnTo>
                  <a:pt x="113147" y="195145"/>
                </a:lnTo>
                <a:close/>
                <a:moveTo>
                  <a:pt x="233958" y="0"/>
                </a:moveTo>
                <a:lnTo>
                  <a:pt x="320874" y="8930"/>
                </a:lnTo>
                <a:lnTo>
                  <a:pt x="315034" y="21406"/>
                </a:lnTo>
                <a:lnTo>
                  <a:pt x="325726" y="22505"/>
                </a:lnTo>
                <a:lnTo>
                  <a:pt x="322127" y="30193"/>
                </a:lnTo>
                <a:lnTo>
                  <a:pt x="334707" y="31486"/>
                </a:lnTo>
                <a:lnTo>
                  <a:pt x="331109" y="39174"/>
                </a:lnTo>
                <a:lnTo>
                  <a:pt x="343687" y="40466"/>
                </a:lnTo>
                <a:lnTo>
                  <a:pt x="340089" y="48154"/>
                </a:lnTo>
                <a:lnTo>
                  <a:pt x="352667" y="49446"/>
                </a:lnTo>
                <a:lnTo>
                  <a:pt x="349069" y="57134"/>
                </a:lnTo>
                <a:lnTo>
                  <a:pt x="361647" y="58426"/>
                </a:lnTo>
                <a:lnTo>
                  <a:pt x="358622" y="64889"/>
                </a:lnTo>
                <a:lnTo>
                  <a:pt x="370285" y="64889"/>
                </a:lnTo>
                <a:lnTo>
                  <a:pt x="370285" y="67372"/>
                </a:lnTo>
                <a:lnTo>
                  <a:pt x="370628" y="67407"/>
                </a:lnTo>
                <a:lnTo>
                  <a:pt x="370285" y="68140"/>
                </a:lnTo>
                <a:lnTo>
                  <a:pt x="370285" y="75429"/>
                </a:lnTo>
                <a:lnTo>
                  <a:pt x="379608" y="76387"/>
                </a:lnTo>
                <a:lnTo>
                  <a:pt x="376010" y="84075"/>
                </a:lnTo>
                <a:lnTo>
                  <a:pt x="388588" y="85367"/>
                </a:lnTo>
                <a:lnTo>
                  <a:pt x="384990" y="93055"/>
                </a:lnTo>
                <a:lnTo>
                  <a:pt x="397568" y="94347"/>
                </a:lnTo>
                <a:lnTo>
                  <a:pt x="393969" y="102035"/>
                </a:lnTo>
                <a:lnTo>
                  <a:pt x="406549" y="103328"/>
                </a:lnTo>
                <a:lnTo>
                  <a:pt x="402951" y="111015"/>
                </a:lnTo>
                <a:lnTo>
                  <a:pt x="415529" y="112308"/>
                </a:lnTo>
                <a:lnTo>
                  <a:pt x="413482" y="116681"/>
                </a:lnTo>
                <a:lnTo>
                  <a:pt x="478036" y="116681"/>
                </a:lnTo>
                <a:lnTo>
                  <a:pt x="478036" y="10120"/>
                </a:lnTo>
                <a:lnTo>
                  <a:pt x="551260" y="10120"/>
                </a:lnTo>
                <a:lnTo>
                  <a:pt x="551260" y="23695"/>
                </a:lnTo>
                <a:lnTo>
                  <a:pt x="556112" y="23695"/>
                </a:lnTo>
                <a:lnTo>
                  <a:pt x="556112" y="32676"/>
                </a:lnTo>
                <a:lnTo>
                  <a:pt x="565093" y="32676"/>
                </a:lnTo>
                <a:lnTo>
                  <a:pt x="565093" y="41656"/>
                </a:lnTo>
                <a:lnTo>
                  <a:pt x="574073" y="41656"/>
                </a:lnTo>
                <a:lnTo>
                  <a:pt x="574073" y="50636"/>
                </a:lnTo>
                <a:lnTo>
                  <a:pt x="583053" y="50636"/>
                </a:lnTo>
                <a:lnTo>
                  <a:pt x="583053" y="59616"/>
                </a:lnTo>
                <a:lnTo>
                  <a:pt x="592033" y="59616"/>
                </a:lnTo>
                <a:lnTo>
                  <a:pt x="592033" y="68597"/>
                </a:lnTo>
                <a:lnTo>
                  <a:pt x="601014" y="68597"/>
                </a:lnTo>
                <a:lnTo>
                  <a:pt x="601014" y="77577"/>
                </a:lnTo>
                <a:lnTo>
                  <a:pt x="609994" y="77577"/>
                </a:lnTo>
                <a:lnTo>
                  <a:pt x="609994" y="86557"/>
                </a:lnTo>
                <a:lnTo>
                  <a:pt x="618974" y="86557"/>
                </a:lnTo>
                <a:lnTo>
                  <a:pt x="618974" y="95537"/>
                </a:lnTo>
                <a:lnTo>
                  <a:pt x="627954" y="95537"/>
                </a:lnTo>
                <a:lnTo>
                  <a:pt x="627954" y="104518"/>
                </a:lnTo>
                <a:lnTo>
                  <a:pt x="636935" y="104518"/>
                </a:lnTo>
                <a:lnTo>
                  <a:pt x="636935" y="113498"/>
                </a:lnTo>
                <a:lnTo>
                  <a:pt x="645915" y="113498"/>
                </a:lnTo>
                <a:lnTo>
                  <a:pt x="645915" y="122478"/>
                </a:lnTo>
                <a:lnTo>
                  <a:pt x="654895" y="122478"/>
                </a:lnTo>
                <a:lnTo>
                  <a:pt x="654895" y="131458"/>
                </a:lnTo>
                <a:lnTo>
                  <a:pt x="663875" y="131458"/>
                </a:lnTo>
                <a:lnTo>
                  <a:pt x="663875" y="140439"/>
                </a:lnTo>
                <a:lnTo>
                  <a:pt x="672856" y="140439"/>
                </a:lnTo>
                <a:lnTo>
                  <a:pt x="672856" y="149419"/>
                </a:lnTo>
                <a:lnTo>
                  <a:pt x="681836" y="149419"/>
                </a:lnTo>
                <a:lnTo>
                  <a:pt x="681836" y="158399"/>
                </a:lnTo>
                <a:lnTo>
                  <a:pt x="690816" y="158399"/>
                </a:lnTo>
                <a:lnTo>
                  <a:pt x="690816" y="167379"/>
                </a:lnTo>
                <a:lnTo>
                  <a:pt x="699796" y="167379"/>
                </a:lnTo>
                <a:lnTo>
                  <a:pt x="699796" y="176360"/>
                </a:lnTo>
                <a:lnTo>
                  <a:pt x="708777" y="176360"/>
                </a:lnTo>
                <a:lnTo>
                  <a:pt x="708777" y="185340"/>
                </a:lnTo>
                <a:lnTo>
                  <a:pt x="717757" y="185340"/>
                </a:lnTo>
                <a:lnTo>
                  <a:pt x="717757" y="194320"/>
                </a:lnTo>
                <a:lnTo>
                  <a:pt x="726737" y="194320"/>
                </a:lnTo>
                <a:lnTo>
                  <a:pt x="726737" y="203300"/>
                </a:lnTo>
                <a:lnTo>
                  <a:pt x="735717" y="203300"/>
                </a:lnTo>
                <a:lnTo>
                  <a:pt x="735717" y="212280"/>
                </a:lnTo>
                <a:lnTo>
                  <a:pt x="744697" y="212280"/>
                </a:lnTo>
                <a:lnTo>
                  <a:pt x="744697" y="221261"/>
                </a:lnTo>
                <a:lnTo>
                  <a:pt x="753678" y="221261"/>
                </a:lnTo>
                <a:lnTo>
                  <a:pt x="753678" y="230241"/>
                </a:lnTo>
                <a:lnTo>
                  <a:pt x="762658" y="230241"/>
                </a:lnTo>
                <a:lnTo>
                  <a:pt x="762658" y="239221"/>
                </a:lnTo>
                <a:lnTo>
                  <a:pt x="771638" y="239221"/>
                </a:lnTo>
                <a:lnTo>
                  <a:pt x="771638" y="248202"/>
                </a:lnTo>
                <a:lnTo>
                  <a:pt x="780619" y="248202"/>
                </a:lnTo>
                <a:lnTo>
                  <a:pt x="780619" y="256174"/>
                </a:lnTo>
                <a:lnTo>
                  <a:pt x="781627" y="257182"/>
                </a:lnTo>
                <a:lnTo>
                  <a:pt x="789599" y="257182"/>
                </a:lnTo>
                <a:lnTo>
                  <a:pt x="789599" y="265154"/>
                </a:lnTo>
                <a:lnTo>
                  <a:pt x="790607" y="266162"/>
                </a:lnTo>
                <a:lnTo>
                  <a:pt x="798579" y="266162"/>
                </a:lnTo>
                <a:lnTo>
                  <a:pt x="798579" y="274134"/>
                </a:lnTo>
                <a:lnTo>
                  <a:pt x="799588" y="275143"/>
                </a:lnTo>
                <a:lnTo>
                  <a:pt x="807560" y="275143"/>
                </a:lnTo>
                <a:lnTo>
                  <a:pt x="807560" y="283115"/>
                </a:lnTo>
                <a:lnTo>
                  <a:pt x="970530" y="446085"/>
                </a:lnTo>
                <a:lnTo>
                  <a:pt x="934646" y="561686"/>
                </a:lnTo>
                <a:cubicBezTo>
                  <a:pt x="847432" y="767882"/>
                  <a:pt x="662752" y="922817"/>
                  <a:pt x="438360" y="968734"/>
                </a:cubicBezTo>
                <a:lnTo>
                  <a:pt x="436340" y="968938"/>
                </a:lnTo>
                <a:lnTo>
                  <a:pt x="246591" y="779189"/>
                </a:lnTo>
                <a:lnTo>
                  <a:pt x="248087" y="777693"/>
                </a:lnTo>
                <a:lnTo>
                  <a:pt x="240094" y="768036"/>
                </a:lnTo>
                <a:lnTo>
                  <a:pt x="239176" y="768797"/>
                </a:lnTo>
                <a:lnTo>
                  <a:pt x="231114" y="759056"/>
                </a:lnTo>
                <a:lnTo>
                  <a:pt x="230196" y="759817"/>
                </a:lnTo>
                <a:lnTo>
                  <a:pt x="222134" y="750076"/>
                </a:lnTo>
                <a:lnTo>
                  <a:pt x="221216" y="750837"/>
                </a:lnTo>
                <a:lnTo>
                  <a:pt x="213153" y="741094"/>
                </a:lnTo>
                <a:lnTo>
                  <a:pt x="212235" y="741856"/>
                </a:lnTo>
                <a:lnTo>
                  <a:pt x="204173" y="732115"/>
                </a:lnTo>
                <a:lnTo>
                  <a:pt x="203255" y="732876"/>
                </a:lnTo>
                <a:lnTo>
                  <a:pt x="195193" y="723135"/>
                </a:lnTo>
                <a:lnTo>
                  <a:pt x="194275" y="723896"/>
                </a:lnTo>
                <a:lnTo>
                  <a:pt x="186213" y="714155"/>
                </a:lnTo>
                <a:lnTo>
                  <a:pt x="185295" y="714916"/>
                </a:lnTo>
                <a:lnTo>
                  <a:pt x="177232" y="705173"/>
                </a:lnTo>
                <a:lnTo>
                  <a:pt x="176314" y="705935"/>
                </a:lnTo>
                <a:lnTo>
                  <a:pt x="168252" y="696194"/>
                </a:lnTo>
                <a:lnTo>
                  <a:pt x="167334" y="696955"/>
                </a:lnTo>
                <a:lnTo>
                  <a:pt x="159272" y="687214"/>
                </a:lnTo>
                <a:lnTo>
                  <a:pt x="158354" y="687975"/>
                </a:lnTo>
                <a:lnTo>
                  <a:pt x="150292" y="678234"/>
                </a:lnTo>
                <a:lnTo>
                  <a:pt x="149374" y="678995"/>
                </a:lnTo>
                <a:lnTo>
                  <a:pt x="141311" y="669252"/>
                </a:lnTo>
                <a:lnTo>
                  <a:pt x="140393" y="670014"/>
                </a:lnTo>
                <a:lnTo>
                  <a:pt x="132331" y="660273"/>
                </a:lnTo>
                <a:lnTo>
                  <a:pt x="131413" y="661034"/>
                </a:lnTo>
                <a:lnTo>
                  <a:pt x="123351" y="651293"/>
                </a:lnTo>
                <a:lnTo>
                  <a:pt x="122433" y="652054"/>
                </a:lnTo>
                <a:lnTo>
                  <a:pt x="114371" y="642313"/>
                </a:lnTo>
                <a:lnTo>
                  <a:pt x="113453" y="643074"/>
                </a:lnTo>
                <a:lnTo>
                  <a:pt x="105390" y="633331"/>
                </a:lnTo>
                <a:lnTo>
                  <a:pt x="104472" y="634093"/>
                </a:lnTo>
                <a:lnTo>
                  <a:pt x="96410" y="624352"/>
                </a:lnTo>
                <a:lnTo>
                  <a:pt x="95492" y="625113"/>
                </a:lnTo>
                <a:lnTo>
                  <a:pt x="87430" y="615372"/>
                </a:lnTo>
                <a:lnTo>
                  <a:pt x="86512" y="616133"/>
                </a:lnTo>
                <a:lnTo>
                  <a:pt x="78450" y="606392"/>
                </a:lnTo>
                <a:lnTo>
                  <a:pt x="77532" y="607153"/>
                </a:lnTo>
                <a:lnTo>
                  <a:pt x="69469" y="597410"/>
                </a:lnTo>
                <a:lnTo>
                  <a:pt x="68551" y="598172"/>
                </a:lnTo>
                <a:lnTo>
                  <a:pt x="25688" y="546380"/>
                </a:lnTo>
                <a:lnTo>
                  <a:pt x="28430" y="541981"/>
                </a:lnTo>
                <a:lnTo>
                  <a:pt x="20836" y="532805"/>
                </a:lnTo>
                <a:cubicBezTo>
                  <a:pt x="33536" y="518914"/>
                  <a:pt x="39886" y="502245"/>
                  <a:pt x="39886" y="482798"/>
                </a:cubicBezTo>
                <a:lnTo>
                  <a:pt x="39886" y="299477"/>
                </a:lnTo>
                <a:lnTo>
                  <a:pt x="31793" y="299477"/>
                </a:lnTo>
                <a:lnTo>
                  <a:pt x="31793" y="290497"/>
                </a:lnTo>
                <a:lnTo>
                  <a:pt x="22813" y="290497"/>
                </a:lnTo>
                <a:lnTo>
                  <a:pt x="22813" y="281517"/>
                </a:lnTo>
                <a:lnTo>
                  <a:pt x="13833" y="281517"/>
                </a:lnTo>
                <a:lnTo>
                  <a:pt x="13833" y="272536"/>
                </a:lnTo>
                <a:lnTo>
                  <a:pt x="4852" y="272536"/>
                </a:lnTo>
                <a:lnTo>
                  <a:pt x="4852" y="258961"/>
                </a:lnTo>
                <a:lnTo>
                  <a:pt x="0" y="258961"/>
                </a:lnTo>
                <a:lnTo>
                  <a:pt x="0" y="181570"/>
                </a:lnTo>
                <a:lnTo>
                  <a:pt x="97882" y="181570"/>
                </a:lnTo>
                <a:lnTo>
                  <a:pt x="94332" y="175794"/>
                </a:lnTo>
                <a:lnTo>
                  <a:pt x="91819" y="177337"/>
                </a:lnTo>
                <a:lnTo>
                  <a:pt x="85351" y="166812"/>
                </a:lnTo>
                <a:lnTo>
                  <a:pt x="82838" y="168356"/>
                </a:lnTo>
                <a:cubicBezTo>
                  <a:pt x="62201" y="129859"/>
                  <a:pt x="40372" y="94339"/>
                  <a:pt x="17354" y="61795"/>
                </a:cubicBezTo>
                <a:lnTo>
                  <a:pt x="19904" y="60265"/>
                </a:lnTo>
                <a:lnTo>
                  <a:pt x="12502" y="48220"/>
                </a:lnTo>
                <a:lnTo>
                  <a:pt x="75010" y="10716"/>
                </a:lnTo>
                <a:lnTo>
                  <a:pt x="97120" y="42673"/>
                </a:lnTo>
                <a:lnTo>
                  <a:pt x="97823" y="42252"/>
                </a:lnTo>
                <a:lnTo>
                  <a:pt x="104847" y="52405"/>
                </a:lnTo>
                <a:lnTo>
                  <a:pt x="106803" y="51232"/>
                </a:lnTo>
                <a:lnTo>
                  <a:pt x="113827" y="61385"/>
                </a:lnTo>
                <a:lnTo>
                  <a:pt x="115783" y="60212"/>
                </a:lnTo>
                <a:lnTo>
                  <a:pt x="122808" y="70366"/>
                </a:lnTo>
                <a:lnTo>
                  <a:pt x="124764" y="69193"/>
                </a:lnTo>
                <a:lnTo>
                  <a:pt x="131788" y="79346"/>
                </a:lnTo>
                <a:lnTo>
                  <a:pt x="133744" y="78173"/>
                </a:lnTo>
                <a:lnTo>
                  <a:pt x="140768" y="88326"/>
                </a:lnTo>
                <a:lnTo>
                  <a:pt x="142724" y="87153"/>
                </a:lnTo>
                <a:lnTo>
                  <a:pt x="149748" y="97306"/>
                </a:lnTo>
                <a:lnTo>
                  <a:pt x="151704" y="96133"/>
                </a:lnTo>
                <a:lnTo>
                  <a:pt x="158729" y="106287"/>
                </a:lnTo>
                <a:lnTo>
                  <a:pt x="160685" y="105114"/>
                </a:lnTo>
                <a:lnTo>
                  <a:pt x="160735" y="105186"/>
                </a:lnTo>
                <a:lnTo>
                  <a:pt x="160735" y="64889"/>
                </a:lnTo>
                <a:lnTo>
                  <a:pt x="216396" y="64889"/>
                </a:lnTo>
                <a:cubicBezTo>
                  <a:pt x="222746" y="44847"/>
                  <a:pt x="228600" y="23217"/>
                  <a:pt x="233958" y="0"/>
                </a:cubicBezTo>
                <a:close/>
              </a:path>
            </a:pathLst>
          </a:custGeom>
          <a:gradFill>
            <a:gsLst>
              <a:gs pos="0">
                <a:srgbClr val="567D2B">
                  <a:alpha val="52941"/>
                </a:srgbClr>
              </a:gs>
              <a:gs pos="100000">
                <a:srgbClr val="567D2B">
                  <a:alpha val="0"/>
                </a:srgbClr>
              </a:gs>
            </a:gsLst>
            <a:lin ang="2700000" scaled="0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zh-CN" altLang="en-US" sz="4000" b="1" kern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088" name="文本框 35"/>
          <p:cNvSpPr>
            <a:spLocks/>
          </p:cNvSpPr>
          <p:nvPr/>
        </p:nvSpPr>
        <p:spPr bwMode="auto">
          <a:xfrm>
            <a:off x="3730625" y="2686051"/>
            <a:ext cx="590550" cy="587375"/>
          </a:xfrm>
          <a:custGeom>
            <a:avLst/>
            <a:gdLst>
              <a:gd name="T0" fmla="*/ 232172 w 591741"/>
              <a:gd name="T1" fmla="*/ 336352 h 586680"/>
              <a:gd name="T2" fmla="*/ 298847 w 591741"/>
              <a:gd name="T3" fmla="*/ 300633 h 586680"/>
              <a:gd name="T4" fmla="*/ 232172 w 591741"/>
              <a:gd name="T5" fmla="*/ 213717 h 586680"/>
              <a:gd name="T6" fmla="*/ 298847 w 591741"/>
              <a:gd name="T7" fmla="*/ 249436 h 586680"/>
              <a:gd name="T8" fmla="*/ 232172 w 591741"/>
              <a:gd name="T9" fmla="*/ 213717 h 586680"/>
              <a:gd name="T10" fmla="*/ 232172 w 591741"/>
              <a:gd name="T11" fmla="*/ 162520 h 586680"/>
              <a:gd name="T12" fmla="*/ 298847 w 591741"/>
              <a:gd name="T13" fmla="*/ 126802 h 586680"/>
              <a:gd name="T14" fmla="*/ 75010 w 591741"/>
              <a:gd name="T15" fmla="*/ 10716 h 586680"/>
              <a:gd name="T16" fmla="*/ 77986 w 591741"/>
              <a:gd name="T17" fmla="*/ 154781 h 586680"/>
              <a:gd name="T18" fmla="*/ 75010 w 591741"/>
              <a:gd name="T19" fmla="*/ 10716 h 586680"/>
              <a:gd name="T20" fmla="*/ 551260 w 591741"/>
              <a:gd name="T21" fmla="*/ 10120 h 586680"/>
              <a:gd name="T22" fmla="*/ 591741 w 591741"/>
              <a:gd name="T23" fmla="*/ 116681 h 586680"/>
              <a:gd name="T24" fmla="*/ 551260 w 591741"/>
              <a:gd name="T25" fmla="*/ 193477 h 586680"/>
              <a:gd name="T26" fmla="*/ 534293 w 591741"/>
              <a:gd name="T27" fmla="*/ 557957 h 586680"/>
              <a:gd name="T28" fmla="*/ 407789 w 591741"/>
              <a:gd name="T29" fmla="*/ 585192 h 586680"/>
              <a:gd name="T30" fmla="*/ 447675 w 591741"/>
              <a:gd name="T31" fmla="*/ 510183 h 586680"/>
              <a:gd name="T32" fmla="*/ 478036 w 591741"/>
              <a:gd name="T33" fmla="*/ 193477 h 586680"/>
              <a:gd name="T34" fmla="*/ 383977 w 591741"/>
              <a:gd name="T35" fmla="*/ 116681 h 586680"/>
              <a:gd name="T36" fmla="*/ 478036 w 591741"/>
              <a:gd name="T37" fmla="*/ 10120 h 586680"/>
              <a:gd name="T38" fmla="*/ 320874 w 591741"/>
              <a:gd name="T39" fmla="*/ 8930 h 586680"/>
              <a:gd name="T40" fmla="*/ 370285 w 591741"/>
              <a:gd name="T41" fmla="*/ 64889 h 586680"/>
              <a:gd name="T42" fmla="*/ 426839 w 591741"/>
              <a:gd name="T43" fmla="*/ 234553 h 586680"/>
              <a:gd name="T44" fmla="*/ 410170 w 591741"/>
              <a:gd name="T45" fmla="*/ 398859 h 586680"/>
              <a:gd name="T46" fmla="*/ 370285 w 591741"/>
              <a:gd name="T47" fmla="*/ 504825 h 586680"/>
              <a:gd name="T48" fmla="*/ 309563 w 591741"/>
              <a:gd name="T49" fmla="*/ 586085 h 586680"/>
              <a:gd name="T50" fmla="*/ 223242 w 591741"/>
              <a:gd name="T51" fmla="*/ 515541 h 586680"/>
              <a:gd name="T52" fmla="*/ 298847 w 591741"/>
              <a:gd name="T53" fmla="*/ 492919 h 586680"/>
              <a:gd name="T54" fmla="*/ 168474 w 591741"/>
              <a:gd name="T55" fmla="*/ 548283 h 586680"/>
              <a:gd name="T56" fmla="*/ 63699 w 591741"/>
              <a:gd name="T57" fmla="*/ 584597 h 586680"/>
              <a:gd name="T58" fmla="*/ 39886 w 591741"/>
              <a:gd name="T59" fmla="*/ 482798 h 586680"/>
              <a:gd name="T60" fmla="*/ 0 w 591741"/>
              <a:gd name="T61" fmla="*/ 258961 h 586680"/>
              <a:gd name="T62" fmla="*/ 111919 w 591741"/>
              <a:gd name="T63" fmla="*/ 181570 h 586680"/>
              <a:gd name="T64" fmla="*/ 160735 w 591741"/>
              <a:gd name="T65" fmla="*/ 420291 h 586680"/>
              <a:gd name="T66" fmla="*/ 257473 w 591741"/>
              <a:gd name="T67" fmla="*/ 398264 h 586680"/>
              <a:gd name="T68" fmla="*/ 133945 w 591741"/>
              <a:gd name="T69" fmla="*/ 336352 h 586680"/>
              <a:gd name="T70" fmla="*/ 160735 w 591741"/>
              <a:gd name="T71" fmla="*/ 64889 h 586680"/>
              <a:gd name="T72" fmla="*/ 233958 w 591741"/>
              <a:gd name="T73" fmla="*/ 0 h 586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91741" h="586680">
                <a:moveTo>
                  <a:pt x="232172" y="300633"/>
                </a:moveTo>
                <a:lnTo>
                  <a:pt x="232172" y="336352"/>
                </a:lnTo>
                <a:lnTo>
                  <a:pt x="298847" y="336352"/>
                </a:lnTo>
                <a:lnTo>
                  <a:pt x="298847" y="300633"/>
                </a:lnTo>
                <a:lnTo>
                  <a:pt x="232172" y="300633"/>
                </a:lnTo>
                <a:close/>
                <a:moveTo>
                  <a:pt x="232172" y="213717"/>
                </a:moveTo>
                <a:lnTo>
                  <a:pt x="232172" y="249436"/>
                </a:lnTo>
                <a:lnTo>
                  <a:pt x="298847" y="249436"/>
                </a:lnTo>
                <a:lnTo>
                  <a:pt x="298847" y="213717"/>
                </a:lnTo>
                <a:lnTo>
                  <a:pt x="232172" y="213717"/>
                </a:lnTo>
                <a:close/>
                <a:moveTo>
                  <a:pt x="232172" y="126802"/>
                </a:moveTo>
                <a:lnTo>
                  <a:pt x="232172" y="162520"/>
                </a:lnTo>
                <a:lnTo>
                  <a:pt x="298847" y="162520"/>
                </a:lnTo>
                <a:lnTo>
                  <a:pt x="298847" y="126802"/>
                </a:lnTo>
                <a:lnTo>
                  <a:pt x="232172" y="126802"/>
                </a:lnTo>
                <a:close/>
                <a:moveTo>
                  <a:pt x="75010" y="10716"/>
                </a:moveTo>
                <a:cubicBezTo>
                  <a:pt x="101600" y="46037"/>
                  <a:pt x="125214" y="80169"/>
                  <a:pt x="145852" y="113109"/>
                </a:cubicBezTo>
                <a:cubicBezTo>
                  <a:pt x="124024" y="126206"/>
                  <a:pt x="101402" y="140097"/>
                  <a:pt x="77986" y="154781"/>
                </a:cubicBezTo>
                <a:cubicBezTo>
                  <a:pt x="57349" y="116284"/>
                  <a:pt x="35520" y="80764"/>
                  <a:pt x="12502" y="48220"/>
                </a:cubicBezTo>
                <a:lnTo>
                  <a:pt x="75010" y="10716"/>
                </a:lnTo>
                <a:close/>
                <a:moveTo>
                  <a:pt x="478036" y="10120"/>
                </a:moveTo>
                <a:lnTo>
                  <a:pt x="551260" y="10120"/>
                </a:lnTo>
                <a:lnTo>
                  <a:pt x="551260" y="116681"/>
                </a:lnTo>
                <a:lnTo>
                  <a:pt x="591741" y="116681"/>
                </a:lnTo>
                <a:lnTo>
                  <a:pt x="591741" y="193477"/>
                </a:lnTo>
                <a:lnTo>
                  <a:pt x="551260" y="193477"/>
                </a:lnTo>
                <a:lnTo>
                  <a:pt x="551260" y="490538"/>
                </a:lnTo>
                <a:cubicBezTo>
                  <a:pt x="551260" y="520105"/>
                  <a:pt x="545604" y="542578"/>
                  <a:pt x="534293" y="557957"/>
                </a:cubicBezTo>
                <a:cubicBezTo>
                  <a:pt x="522982" y="573336"/>
                  <a:pt x="507008" y="581670"/>
                  <a:pt x="486370" y="582960"/>
                </a:cubicBezTo>
                <a:cubicBezTo>
                  <a:pt x="465733" y="584250"/>
                  <a:pt x="439539" y="584994"/>
                  <a:pt x="407789" y="585192"/>
                </a:cubicBezTo>
                <a:cubicBezTo>
                  <a:pt x="404614" y="558602"/>
                  <a:pt x="399653" y="533003"/>
                  <a:pt x="392906" y="508397"/>
                </a:cubicBezTo>
                <a:cubicBezTo>
                  <a:pt x="410766" y="509588"/>
                  <a:pt x="429022" y="510183"/>
                  <a:pt x="447675" y="510183"/>
                </a:cubicBezTo>
                <a:cubicBezTo>
                  <a:pt x="467916" y="510183"/>
                  <a:pt x="478036" y="499269"/>
                  <a:pt x="478036" y="477441"/>
                </a:cubicBezTo>
                <a:lnTo>
                  <a:pt x="478036" y="193477"/>
                </a:lnTo>
                <a:lnTo>
                  <a:pt x="383977" y="193477"/>
                </a:lnTo>
                <a:lnTo>
                  <a:pt x="383977" y="116681"/>
                </a:lnTo>
                <a:lnTo>
                  <a:pt x="478036" y="116681"/>
                </a:lnTo>
                <a:lnTo>
                  <a:pt x="478036" y="10120"/>
                </a:lnTo>
                <a:close/>
                <a:moveTo>
                  <a:pt x="233958" y="0"/>
                </a:moveTo>
                <a:lnTo>
                  <a:pt x="320874" y="8930"/>
                </a:lnTo>
                <a:cubicBezTo>
                  <a:pt x="312539" y="27384"/>
                  <a:pt x="303808" y="46037"/>
                  <a:pt x="294680" y="64889"/>
                </a:cubicBezTo>
                <a:lnTo>
                  <a:pt x="370285" y="64889"/>
                </a:lnTo>
                <a:lnTo>
                  <a:pt x="370285" y="255091"/>
                </a:lnTo>
                <a:lnTo>
                  <a:pt x="426839" y="234553"/>
                </a:lnTo>
                <a:cubicBezTo>
                  <a:pt x="448667" y="288925"/>
                  <a:pt x="464939" y="336153"/>
                  <a:pt x="475655" y="376237"/>
                </a:cubicBezTo>
                <a:lnTo>
                  <a:pt x="410170" y="398859"/>
                </a:lnTo>
                <a:cubicBezTo>
                  <a:pt x="398463" y="357386"/>
                  <a:pt x="385167" y="314127"/>
                  <a:pt x="370285" y="269081"/>
                </a:cubicBezTo>
                <a:lnTo>
                  <a:pt x="370285" y="504825"/>
                </a:lnTo>
                <a:cubicBezTo>
                  <a:pt x="370285" y="531614"/>
                  <a:pt x="364976" y="551755"/>
                  <a:pt x="354360" y="565249"/>
                </a:cubicBezTo>
                <a:cubicBezTo>
                  <a:pt x="343743" y="578743"/>
                  <a:pt x="328811" y="585688"/>
                  <a:pt x="309563" y="586085"/>
                </a:cubicBezTo>
                <a:cubicBezTo>
                  <a:pt x="290314" y="586482"/>
                  <a:pt x="266105" y="586680"/>
                  <a:pt x="236935" y="586680"/>
                </a:cubicBezTo>
                <a:cubicBezTo>
                  <a:pt x="233363" y="563066"/>
                  <a:pt x="228799" y="539353"/>
                  <a:pt x="223242" y="515541"/>
                </a:cubicBezTo>
                <a:cubicBezTo>
                  <a:pt x="245070" y="518319"/>
                  <a:pt x="262136" y="519708"/>
                  <a:pt x="274439" y="519708"/>
                </a:cubicBezTo>
                <a:cubicBezTo>
                  <a:pt x="290711" y="519708"/>
                  <a:pt x="298847" y="510778"/>
                  <a:pt x="298847" y="492919"/>
                </a:cubicBezTo>
                <a:lnTo>
                  <a:pt x="298847" y="439936"/>
                </a:lnTo>
                <a:cubicBezTo>
                  <a:pt x="257969" y="484188"/>
                  <a:pt x="214511" y="520303"/>
                  <a:pt x="168474" y="548283"/>
                </a:cubicBezTo>
                <a:cubicBezTo>
                  <a:pt x="162322" y="539155"/>
                  <a:pt x="155178" y="529729"/>
                  <a:pt x="147042" y="520005"/>
                </a:cubicBezTo>
                <a:cubicBezTo>
                  <a:pt x="113308" y="543421"/>
                  <a:pt x="85527" y="564952"/>
                  <a:pt x="63699" y="584597"/>
                </a:cubicBezTo>
                <a:lnTo>
                  <a:pt x="20836" y="532805"/>
                </a:lnTo>
                <a:cubicBezTo>
                  <a:pt x="33536" y="518914"/>
                  <a:pt x="39886" y="502245"/>
                  <a:pt x="39886" y="482798"/>
                </a:cubicBezTo>
                <a:lnTo>
                  <a:pt x="39886" y="258961"/>
                </a:lnTo>
                <a:lnTo>
                  <a:pt x="0" y="258961"/>
                </a:lnTo>
                <a:lnTo>
                  <a:pt x="0" y="181570"/>
                </a:lnTo>
                <a:lnTo>
                  <a:pt x="111919" y="181570"/>
                </a:lnTo>
                <a:lnTo>
                  <a:pt x="111919" y="451842"/>
                </a:lnTo>
                <a:cubicBezTo>
                  <a:pt x="117872" y="447477"/>
                  <a:pt x="134144" y="436959"/>
                  <a:pt x="160735" y="420291"/>
                </a:cubicBezTo>
                <a:cubicBezTo>
                  <a:pt x="161925" y="436563"/>
                  <a:pt x="163314" y="451842"/>
                  <a:pt x="164902" y="466130"/>
                </a:cubicBezTo>
                <a:cubicBezTo>
                  <a:pt x="197247" y="446881"/>
                  <a:pt x="228104" y="424259"/>
                  <a:pt x="257473" y="398264"/>
                </a:cubicBezTo>
                <a:lnTo>
                  <a:pt x="133945" y="398264"/>
                </a:lnTo>
                <a:lnTo>
                  <a:pt x="133945" y="336352"/>
                </a:lnTo>
                <a:lnTo>
                  <a:pt x="160735" y="336352"/>
                </a:lnTo>
                <a:lnTo>
                  <a:pt x="160735" y="64889"/>
                </a:lnTo>
                <a:lnTo>
                  <a:pt x="216396" y="64889"/>
                </a:lnTo>
                <a:cubicBezTo>
                  <a:pt x="222746" y="44847"/>
                  <a:pt x="228600" y="23217"/>
                  <a:pt x="2339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3343275" y="2276475"/>
            <a:ext cx="1377950" cy="1377950"/>
          </a:xfrm>
          <a:custGeom>
            <a:avLst/>
            <a:gdLst>
              <a:gd name="connsiteX0" fmla="*/ 766921 w 1533844"/>
              <a:gd name="connsiteY0" fmla="*/ 180973 h 1533842"/>
              <a:gd name="connsiteX1" fmla="*/ 180974 w 1533844"/>
              <a:gd name="connsiteY1" fmla="*/ 766920 h 1533842"/>
              <a:gd name="connsiteX2" fmla="*/ 766921 w 1533844"/>
              <a:gd name="connsiteY2" fmla="*/ 1352867 h 1533842"/>
              <a:gd name="connsiteX3" fmla="*/ 1352868 w 1533844"/>
              <a:gd name="connsiteY3" fmla="*/ 766920 h 1533842"/>
              <a:gd name="connsiteX4" fmla="*/ 766921 w 1533844"/>
              <a:gd name="connsiteY4" fmla="*/ 180973 h 1533842"/>
              <a:gd name="connsiteX5" fmla="*/ 766922 w 1533844"/>
              <a:gd name="connsiteY5" fmla="*/ 0 h 1533842"/>
              <a:gd name="connsiteX6" fmla="*/ 1533844 w 1533844"/>
              <a:gd name="connsiteY6" fmla="*/ 766921 h 1533842"/>
              <a:gd name="connsiteX7" fmla="*/ 766922 w 1533844"/>
              <a:gd name="connsiteY7" fmla="*/ 1533842 h 1533842"/>
              <a:gd name="connsiteX8" fmla="*/ 0 w 1533844"/>
              <a:gd name="connsiteY8" fmla="*/ 766921 h 1533842"/>
              <a:gd name="connsiteX9" fmla="*/ 766922 w 1533844"/>
              <a:gd name="connsiteY9" fmla="*/ 0 h 153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3844" h="1533842">
                <a:moveTo>
                  <a:pt x="766921" y="180973"/>
                </a:moveTo>
                <a:cubicBezTo>
                  <a:pt x="443311" y="180973"/>
                  <a:pt x="180974" y="443310"/>
                  <a:pt x="180974" y="766920"/>
                </a:cubicBezTo>
                <a:cubicBezTo>
                  <a:pt x="180974" y="1090530"/>
                  <a:pt x="443311" y="1352867"/>
                  <a:pt x="766921" y="1352867"/>
                </a:cubicBezTo>
                <a:cubicBezTo>
                  <a:pt x="1090531" y="1352867"/>
                  <a:pt x="1352868" y="1090530"/>
                  <a:pt x="1352868" y="766920"/>
                </a:cubicBezTo>
                <a:cubicBezTo>
                  <a:pt x="1352868" y="443310"/>
                  <a:pt x="1090531" y="180973"/>
                  <a:pt x="766921" y="180973"/>
                </a:cubicBezTo>
                <a:close/>
                <a:moveTo>
                  <a:pt x="766922" y="0"/>
                </a:moveTo>
                <a:cubicBezTo>
                  <a:pt x="1190481" y="0"/>
                  <a:pt x="1533844" y="343362"/>
                  <a:pt x="1533844" y="766921"/>
                </a:cubicBezTo>
                <a:cubicBezTo>
                  <a:pt x="1533844" y="1190480"/>
                  <a:pt x="1190481" y="1533842"/>
                  <a:pt x="766922" y="1533842"/>
                </a:cubicBezTo>
                <a:cubicBezTo>
                  <a:pt x="343363" y="1533842"/>
                  <a:pt x="0" y="1190480"/>
                  <a:pt x="0" y="766921"/>
                </a:cubicBezTo>
                <a:cubicBezTo>
                  <a:pt x="0" y="343362"/>
                  <a:pt x="343363" y="0"/>
                  <a:pt x="766922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rgbClr val="90C413">
                <a:lumMod val="50000"/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Times New Roman"/>
              <a:ea typeface="幼圆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424239" y="2360614"/>
            <a:ext cx="1216025" cy="1214437"/>
          </a:xfrm>
          <a:prstGeom prst="ellipse">
            <a:avLst/>
          </a:prstGeom>
          <a:noFill/>
          <a:ln w="12700" cap="flat" cmpd="sng" algn="ctr">
            <a:solidFill>
              <a:srgbClr val="90C413">
                <a:lumMod val="60000"/>
                <a:lumOff val="40000"/>
              </a:srgbClr>
            </a:solidFill>
            <a:prstDash val="dash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Times New Roman"/>
              <a:ea typeface="幼圆"/>
            </a:endParaRPr>
          </a:p>
        </p:txBody>
      </p:sp>
      <p:cxnSp>
        <p:nvCxnSpPr>
          <p:cNvPr id="3091" name="直接连接符 38"/>
          <p:cNvCxnSpPr>
            <a:cxnSpLocks noChangeShapeType="1"/>
          </p:cNvCxnSpPr>
          <p:nvPr/>
        </p:nvCxnSpPr>
        <p:spPr bwMode="auto">
          <a:xfrm>
            <a:off x="3424239" y="4333875"/>
            <a:ext cx="5500687" cy="0"/>
          </a:xfrm>
          <a:prstGeom prst="line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文本框 39"/>
          <p:cNvSpPr txBox="1"/>
          <p:nvPr/>
        </p:nvSpPr>
        <p:spPr>
          <a:xfrm>
            <a:off x="3363914" y="3929063"/>
            <a:ext cx="5741987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000" spc="150" dirty="0">
                <a:solidFill>
                  <a:srgbClr val="FFFFFF"/>
                </a:solidFill>
                <a:latin typeface="Algerian" panose="04020705040A02060702" pitchFamily="82" charset="0"/>
              </a:rPr>
              <a:t>THANK YOU FOR YOUR ATTENTION!</a:t>
            </a:r>
          </a:p>
        </p:txBody>
      </p:sp>
      <p:cxnSp>
        <p:nvCxnSpPr>
          <p:cNvPr id="3093" name="直接连接符 40"/>
          <p:cNvCxnSpPr>
            <a:cxnSpLocks noChangeShapeType="1"/>
          </p:cNvCxnSpPr>
          <p:nvPr/>
        </p:nvCxnSpPr>
        <p:spPr bwMode="auto">
          <a:xfrm>
            <a:off x="3424239" y="3910013"/>
            <a:ext cx="5500687" cy="0"/>
          </a:xfrm>
          <a:prstGeom prst="line">
            <a:avLst/>
          </a:prstGeom>
          <a:noFill/>
          <a:ln w="6350" algn="ctr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78358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613937" y="2159121"/>
            <a:ext cx="9160081" cy="2271951"/>
            <a:chOff x="3237328" y="2180779"/>
            <a:chExt cx="4302920" cy="1081088"/>
          </a:xfrm>
        </p:grpSpPr>
        <p:sp>
          <p:nvSpPr>
            <p:cNvPr id="9" name="椭圆 8"/>
            <p:cNvSpPr/>
            <p:nvPr/>
          </p:nvSpPr>
          <p:spPr>
            <a:xfrm>
              <a:off x="3237328" y="2198638"/>
              <a:ext cx="1063228" cy="1063229"/>
            </a:xfrm>
            <a:prstGeom prst="ellipse">
              <a:avLst/>
            </a:prstGeom>
            <a:solidFill>
              <a:srgbClr val="FFFFFF"/>
            </a:solidFill>
            <a:ln w="127000" cmpd="sng">
              <a:solidFill>
                <a:srgbClr val="7AD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zh-CN" altLang="en-US" sz="2800" b="1" dirty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游客</a:t>
              </a:r>
              <a:endParaRPr lang="en-US" altLang="zh-CN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sz="2800" b="1" dirty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总体分析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4066004" y="2180779"/>
              <a:ext cx="366713" cy="366713"/>
            </a:xfrm>
            <a:prstGeom prst="ellipse">
              <a:avLst/>
            </a:prstGeom>
            <a:solidFill>
              <a:srgbClr val="22B3E8"/>
            </a:solidFill>
            <a:ln w="76200" cmpd="sng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804191" y="2198638"/>
              <a:ext cx="1063228" cy="1063229"/>
            </a:xfrm>
            <a:prstGeom prst="ellipse">
              <a:avLst/>
            </a:prstGeom>
            <a:solidFill>
              <a:srgbClr val="FFFFFF"/>
            </a:solidFill>
            <a:ln w="127000" cmpd="sng">
              <a:solidFill>
                <a:srgbClr val="7AD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spcAft>
                  <a:spcPts val="45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省内</a:t>
              </a:r>
              <a:endPara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Aft>
                  <a:spcPts val="45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游客分析</a:t>
              </a:r>
              <a:endPara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371053" y="2198638"/>
              <a:ext cx="1063228" cy="1063229"/>
            </a:xfrm>
            <a:prstGeom prst="ellipse">
              <a:avLst/>
            </a:prstGeom>
            <a:solidFill>
              <a:srgbClr val="FFFFFF"/>
            </a:solidFill>
            <a:ln w="127000" cmpd="sng">
              <a:solidFill>
                <a:srgbClr val="7AD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spcAft>
                  <a:spcPts val="45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省外</a:t>
              </a:r>
            </a:p>
            <a:p>
              <a:pPr algn="ctr">
                <a:spcAft>
                  <a:spcPts val="45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游客分析</a:t>
              </a:r>
            </a:p>
          </p:txBody>
        </p:sp>
        <p:sp>
          <p:nvSpPr>
            <p:cNvPr id="15" name="椭圆 14"/>
            <p:cNvSpPr/>
            <p:nvPr/>
          </p:nvSpPr>
          <p:spPr>
            <a:xfrm>
              <a:off x="5619769" y="2180779"/>
              <a:ext cx="365522" cy="366713"/>
            </a:xfrm>
            <a:prstGeom prst="ellipse">
              <a:avLst/>
            </a:prstGeom>
            <a:solidFill>
              <a:srgbClr val="22B3E8"/>
            </a:solidFill>
            <a:ln w="76200" cmpd="sng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spcAft>
                  <a:spcPts val="450"/>
                </a:spcAft>
                <a:defRPr/>
              </a:pPr>
              <a:r>
                <a:rPr lang="en-US" altLang="zh-CN" sz="2800" b="1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7173535" y="2180779"/>
              <a:ext cx="366713" cy="366713"/>
            </a:xfrm>
            <a:prstGeom prst="ellipse">
              <a:avLst/>
            </a:prstGeom>
            <a:solidFill>
              <a:srgbClr val="22B3E8"/>
            </a:solidFill>
            <a:ln w="76200" cmpd="sng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spcAft>
                  <a:spcPts val="450"/>
                </a:spcAft>
                <a:defRPr/>
              </a:pPr>
              <a:r>
                <a:rPr lang="en-US" altLang="zh-CN" sz="2800" b="1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534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75650" y="1581852"/>
            <a:ext cx="35093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2018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年第一季度来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南雄旅游的游客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共计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人，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每月接待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游客人次如右图所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示，呈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走势，建议。。。。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2039609991"/>
              </p:ext>
            </p:extLst>
          </p:nvPr>
        </p:nvGraphicFramePr>
        <p:xfrm>
          <a:off x="4782268" y="1899849"/>
          <a:ext cx="6072344" cy="3642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每月游客数量及</a:t>
            </a:r>
            <a:r>
              <a:rPr lang="zh-CN" altLang="en-US" dirty="0" smtClean="0"/>
              <a:t>走势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496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859693" y="3465193"/>
            <a:ext cx="10675815" cy="944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59692" y="4563179"/>
            <a:ext cx="10675815" cy="944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59693" y="2367207"/>
            <a:ext cx="10675815" cy="944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30851" y="1102649"/>
            <a:ext cx="10915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来南雄游客使用交通工具中汽车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、火车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 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、其它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 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；汽车仍是来南雄的主要交通工具，做好各大汽车站的乘车路线安排、乘车指引与服务仍然十分重要。</a:t>
            </a: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90649" y="2574517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汽车</a:t>
            </a:r>
            <a:r>
              <a:rPr lang="en-US" altLang="zh-CN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77.3%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90649" y="3647870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火车</a:t>
            </a:r>
            <a:r>
              <a:rPr lang="en-US" altLang="zh-CN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13.9%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82922" y="3639374"/>
            <a:ext cx="694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广东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82.6%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，江西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4.3%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，湖南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2.6%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，河南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1.6%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，山东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1.2%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，其余各省份共占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7.8%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90649" y="4681267"/>
            <a:ext cx="191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其它</a:t>
            </a:r>
            <a:r>
              <a:rPr lang="en-US" altLang="zh-CN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8.9%</a:t>
            </a:r>
            <a:endParaRPr lang="zh-CN" alt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82922" y="2531013"/>
            <a:ext cx="694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广东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70.5%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，江西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8.7%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，安徽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3.0%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，江苏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2.5%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，山东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，其余各省份共占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13.0%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82922" y="4630599"/>
            <a:ext cx="704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广东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90.7%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，湖南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2.7%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，江西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1.5%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，湖北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0.7%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，浙江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0.6%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，其余各省份共占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3.8%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Freeform 17"/>
          <p:cNvSpPr>
            <a:spLocks noEditPoints="1"/>
          </p:cNvSpPr>
          <p:nvPr/>
        </p:nvSpPr>
        <p:spPr bwMode="auto">
          <a:xfrm>
            <a:off x="1400065" y="4537660"/>
            <a:ext cx="763035" cy="784727"/>
          </a:xfrm>
          <a:custGeom>
            <a:avLst/>
            <a:gdLst>
              <a:gd name="T0" fmla="*/ 160 w 185"/>
              <a:gd name="T1" fmla="*/ 64 h 190"/>
              <a:gd name="T2" fmla="*/ 160 w 185"/>
              <a:gd name="T3" fmla="*/ 24 h 190"/>
              <a:gd name="T4" fmla="*/ 38 w 185"/>
              <a:gd name="T5" fmla="*/ 24 h 190"/>
              <a:gd name="T6" fmla="*/ 7 w 185"/>
              <a:gd name="T7" fmla="*/ 44 h 190"/>
              <a:gd name="T8" fmla="*/ 39 w 185"/>
              <a:gd name="T9" fmla="*/ 64 h 190"/>
              <a:gd name="T10" fmla="*/ 160 w 185"/>
              <a:gd name="T11" fmla="*/ 64 h 190"/>
              <a:gd name="T12" fmla="*/ 100 w 185"/>
              <a:gd name="T13" fmla="*/ 0 h 190"/>
              <a:gd name="T14" fmla="*/ 88 w 185"/>
              <a:gd name="T15" fmla="*/ 0 h 190"/>
              <a:gd name="T16" fmla="*/ 88 w 185"/>
              <a:gd name="T17" fmla="*/ 20 h 190"/>
              <a:gd name="T18" fmla="*/ 100 w 185"/>
              <a:gd name="T19" fmla="*/ 20 h 190"/>
              <a:gd name="T20" fmla="*/ 100 w 185"/>
              <a:gd name="T21" fmla="*/ 0 h 190"/>
              <a:gd name="T22" fmla="*/ 100 w 185"/>
              <a:gd name="T23" fmla="*/ 168 h 190"/>
              <a:gd name="T24" fmla="*/ 100 w 185"/>
              <a:gd name="T25" fmla="*/ 116 h 190"/>
              <a:gd name="T26" fmla="*/ 88 w 185"/>
              <a:gd name="T27" fmla="*/ 116 h 190"/>
              <a:gd name="T28" fmla="*/ 88 w 185"/>
              <a:gd name="T29" fmla="*/ 168 h 190"/>
              <a:gd name="T30" fmla="*/ 100 w 185"/>
              <a:gd name="T31" fmla="*/ 168 h 190"/>
              <a:gd name="T32" fmla="*/ 121 w 185"/>
              <a:gd name="T33" fmla="*/ 132 h 190"/>
              <a:gd name="T34" fmla="*/ 120 w 185"/>
              <a:gd name="T35" fmla="*/ 143 h 190"/>
              <a:gd name="T36" fmla="*/ 160 w 185"/>
              <a:gd name="T37" fmla="*/ 160 h 190"/>
              <a:gd name="T38" fmla="*/ 92 w 185"/>
              <a:gd name="T39" fmla="*/ 180 h 190"/>
              <a:gd name="T40" fmla="*/ 24 w 185"/>
              <a:gd name="T41" fmla="*/ 160 h 190"/>
              <a:gd name="T42" fmla="*/ 64 w 185"/>
              <a:gd name="T43" fmla="*/ 143 h 190"/>
              <a:gd name="T44" fmla="*/ 63 w 185"/>
              <a:gd name="T45" fmla="*/ 132 h 190"/>
              <a:gd name="T46" fmla="*/ 0 w 185"/>
              <a:gd name="T47" fmla="*/ 160 h 190"/>
              <a:gd name="T48" fmla="*/ 92 w 185"/>
              <a:gd name="T49" fmla="*/ 190 h 190"/>
              <a:gd name="T50" fmla="*/ 185 w 185"/>
              <a:gd name="T51" fmla="*/ 160 h 190"/>
              <a:gd name="T52" fmla="*/ 121 w 185"/>
              <a:gd name="T53" fmla="*/ 132 h 190"/>
              <a:gd name="T54" fmla="*/ 160 w 185"/>
              <a:gd name="T55" fmla="*/ 92 h 190"/>
              <a:gd name="T56" fmla="*/ 128 w 185"/>
              <a:gd name="T57" fmla="*/ 72 h 190"/>
              <a:gd name="T58" fmla="*/ 48 w 185"/>
              <a:gd name="T59" fmla="*/ 72 h 190"/>
              <a:gd name="T60" fmla="*/ 48 w 185"/>
              <a:gd name="T61" fmla="*/ 112 h 190"/>
              <a:gd name="T62" fmla="*/ 128 w 185"/>
              <a:gd name="T63" fmla="*/ 112 h 190"/>
              <a:gd name="T64" fmla="*/ 160 w 185"/>
              <a:gd name="T65" fmla="*/ 9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5" h="190">
                <a:moveTo>
                  <a:pt x="160" y="64"/>
                </a:moveTo>
                <a:cubicBezTo>
                  <a:pt x="160" y="24"/>
                  <a:pt x="160" y="24"/>
                  <a:pt x="160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7" y="44"/>
                  <a:pt x="7" y="44"/>
                  <a:pt x="7" y="44"/>
                </a:cubicBezTo>
                <a:cubicBezTo>
                  <a:pt x="39" y="64"/>
                  <a:pt x="39" y="64"/>
                  <a:pt x="39" y="64"/>
                </a:cubicBezTo>
                <a:lnTo>
                  <a:pt x="160" y="64"/>
                </a:lnTo>
                <a:close/>
                <a:moveTo>
                  <a:pt x="100" y="0"/>
                </a:moveTo>
                <a:cubicBezTo>
                  <a:pt x="88" y="0"/>
                  <a:pt x="88" y="0"/>
                  <a:pt x="88" y="0"/>
                </a:cubicBezTo>
                <a:cubicBezTo>
                  <a:pt x="88" y="20"/>
                  <a:pt x="88" y="20"/>
                  <a:pt x="88" y="20"/>
                </a:cubicBezTo>
                <a:cubicBezTo>
                  <a:pt x="100" y="20"/>
                  <a:pt x="100" y="20"/>
                  <a:pt x="100" y="20"/>
                </a:cubicBezTo>
                <a:lnTo>
                  <a:pt x="100" y="0"/>
                </a:lnTo>
                <a:close/>
                <a:moveTo>
                  <a:pt x="100" y="168"/>
                </a:moveTo>
                <a:cubicBezTo>
                  <a:pt x="100" y="116"/>
                  <a:pt x="100" y="116"/>
                  <a:pt x="100" y="116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68"/>
                  <a:pt x="88" y="168"/>
                  <a:pt x="88" y="168"/>
                </a:cubicBezTo>
                <a:lnTo>
                  <a:pt x="100" y="168"/>
                </a:lnTo>
                <a:close/>
                <a:moveTo>
                  <a:pt x="121" y="132"/>
                </a:moveTo>
                <a:cubicBezTo>
                  <a:pt x="120" y="143"/>
                  <a:pt x="120" y="143"/>
                  <a:pt x="120" y="143"/>
                </a:cubicBezTo>
                <a:cubicBezTo>
                  <a:pt x="142" y="146"/>
                  <a:pt x="160" y="153"/>
                  <a:pt x="160" y="160"/>
                </a:cubicBezTo>
                <a:cubicBezTo>
                  <a:pt x="160" y="171"/>
                  <a:pt x="126" y="180"/>
                  <a:pt x="92" y="180"/>
                </a:cubicBezTo>
                <a:cubicBezTo>
                  <a:pt x="59" y="180"/>
                  <a:pt x="24" y="171"/>
                  <a:pt x="24" y="160"/>
                </a:cubicBezTo>
                <a:cubicBezTo>
                  <a:pt x="24" y="153"/>
                  <a:pt x="42" y="146"/>
                  <a:pt x="64" y="143"/>
                </a:cubicBezTo>
                <a:cubicBezTo>
                  <a:pt x="63" y="132"/>
                  <a:pt x="63" y="132"/>
                  <a:pt x="63" y="132"/>
                </a:cubicBezTo>
                <a:cubicBezTo>
                  <a:pt x="26" y="136"/>
                  <a:pt x="0" y="147"/>
                  <a:pt x="0" y="160"/>
                </a:cubicBezTo>
                <a:cubicBezTo>
                  <a:pt x="0" y="177"/>
                  <a:pt x="41" y="190"/>
                  <a:pt x="92" y="190"/>
                </a:cubicBezTo>
                <a:cubicBezTo>
                  <a:pt x="143" y="190"/>
                  <a:pt x="185" y="177"/>
                  <a:pt x="185" y="160"/>
                </a:cubicBezTo>
                <a:cubicBezTo>
                  <a:pt x="185" y="147"/>
                  <a:pt x="158" y="136"/>
                  <a:pt x="121" y="132"/>
                </a:cubicBezTo>
                <a:close/>
                <a:moveTo>
                  <a:pt x="160" y="92"/>
                </a:moveTo>
                <a:cubicBezTo>
                  <a:pt x="128" y="72"/>
                  <a:pt x="128" y="72"/>
                  <a:pt x="128" y="72"/>
                </a:cubicBezTo>
                <a:cubicBezTo>
                  <a:pt x="48" y="72"/>
                  <a:pt x="48" y="72"/>
                  <a:pt x="48" y="72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128" y="112"/>
                  <a:pt x="128" y="112"/>
                  <a:pt x="128" y="112"/>
                </a:cubicBezTo>
                <a:lnTo>
                  <a:pt x="160" y="92"/>
                </a:ln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30"/>
          <p:cNvSpPr>
            <a:spLocks noEditPoints="1"/>
          </p:cNvSpPr>
          <p:nvPr/>
        </p:nvSpPr>
        <p:spPr bwMode="auto">
          <a:xfrm>
            <a:off x="1361071" y="3466920"/>
            <a:ext cx="820454" cy="821730"/>
          </a:xfrm>
          <a:custGeom>
            <a:avLst/>
            <a:gdLst>
              <a:gd name="T0" fmla="*/ 86 w 199"/>
              <a:gd name="T1" fmla="*/ 44 h 199"/>
              <a:gd name="T2" fmla="*/ 112 w 199"/>
              <a:gd name="T3" fmla="*/ 44 h 199"/>
              <a:gd name="T4" fmla="*/ 116 w 199"/>
              <a:gd name="T5" fmla="*/ 41 h 199"/>
              <a:gd name="T6" fmla="*/ 116 w 199"/>
              <a:gd name="T7" fmla="*/ 39 h 199"/>
              <a:gd name="T8" fmla="*/ 112 w 199"/>
              <a:gd name="T9" fmla="*/ 36 h 199"/>
              <a:gd name="T10" fmla="*/ 86 w 199"/>
              <a:gd name="T11" fmla="*/ 36 h 199"/>
              <a:gd name="T12" fmla="*/ 82 w 199"/>
              <a:gd name="T13" fmla="*/ 36 h 199"/>
              <a:gd name="T14" fmla="*/ 82 w 199"/>
              <a:gd name="T15" fmla="*/ 41 h 199"/>
              <a:gd name="T16" fmla="*/ 86 w 199"/>
              <a:gd name="T17" fmla="*/ 44 h 199"/>
              <a:gd name="T18" fmla="*/ 71 w 199"/>
              <a:gd name="T19" fmla="*/ 122 h 199"/>
              <a:gd name="T20" fmla="*/ 61 w 199"/>
              <a:gd name="T21" fmla="*/ 132 h 199"/>
              <a:gd name="T22" fmla="*/ 71 w 199"/>
              <a:gd name="T23" fmla="*/ 142 h 199"/>
              <a:gd name="T24" fmla="*/ 81 w 199"/>
              <a:gd name="T25" fmla="*/ 132 h 199"/>
              <a:gd name="T26" fmla="*/ 71 w 199"/>
              <a:gd name="T27" fmla="*/ 122 h 199"/>
              <a:gd name="T28" fmla="*/ 99 w 199"/>
              <a:gd name="T29" fmla="*/ 0 h 199"/>
              <a:gd name="T30" fmla="*/ 0 w 199"/>
              <a:gd name="T31" fmla="*/ 100 h 199"/>
              <a:gd name="T32" fmla="*/ 99 w 199"/>
              <a:gd name="T33" fmla="*/ 199 h 199"/>
              <a:gd name="T34" fmla="*/ 199 w 199"/>
              <a:gd name="T35" fmla="*/ 100 h 199"/>
              <a:gd name="T36" fmla="*/ 99 w 199"/>
              <a:gd name="T37" fmla="*/ 0 h 199"/>
              <a:gd name="T38" fmla="*/ 108 w 199"/>
              <a:gd name="T39" fmla="*/ 12 h 199"/>
              <a:gd name="T40" fmla="*/ 115 w 199"/>
              <a:gd name="T41" fmla="*/ 19 h 199"/>
              <a:gd name="T42" fmla="*/ 108 w 199"/>
              <a:gd name="T43" fmla="*/ 26 h 199"/>
              <a:gd name="T44" fmla="*/ 101 w 199"/>
              <a:gd name="T45" fmla="*/ 19 h 199"/>
              <a:gd name="T46" fmla="*/ 108 w 199"/>
              <a:gd name="T47" fmla="*/ 12 h 199"/>
              <a:gd name="T48" fmla="*/ 90 w 199"/>
              <a:gd name="T49" fmla="*/ 12 h 199"/>
              <a:gd name="T50" fmla="*/ 97 w 199"/>
              <a:gd name="T51" fmla="*/ 19 h 199"/>
              <a:gd name="T52" fmla="*/ 90 w 199"/>
              <a:gd name="T53" fmla="*/ 26 h 199"/>
              <a:gd name="T54" fmla="*/ 83 w 199"/>
              <a:gd name="T55" fmla="*/ 19 h 199"/>
              <a:gd name="T56" fmla="*/ 90 w 199"/>
              <a:gd name="T57" fmla="*/ 12 h 199"/>
              <a:gd name="T58" fmla="*/ 151 w 199"/>
              <a:gd name="T59" fmla="*/ 132 h 199"/>
              <a:gd name="T60" fmla="*/ 132 w 199"/>
              <a:gd name="T61" fmla="*/ 154 h 199"/>
              <a:gd name="T62" fmla="*/ 149 w 199"/>
              <a:gd name="T63" fmla="*/ 176 h 199"/>
              <a:gd name="T64" fmla="*/ 134 w 199"/>
              <a:gd name="T65" fmla="*/ 176 h 199"/>
              <a:gd name="T66" fmla="*/ 125 w 199"/>
              <a:gd name="T67" fmla="*/ 164 h 199"/>
              <a:gd name="T68" fmla="*/ 73 w 199"/>
              <a:gd name="T69" fmla="*/ 164 h 199"/>
              <a:gd name="T70" fmla="*/ 64 w 199"/>
              <a:gd name="T71" fmla="*/ 176 h 199"/>
              <a:gd name="T72" fmla="*/ 49 w 199"/>
              <a:gd name="T73" fmla="*/ 176 h 199"/>
              <a:gd name="T74" fmla="*/ 66 w 199"/>
              <a:gd name="T75" fmla="*/ 154 h 199"/>
              <a:gd name="T76" fmla="*/ 47 w 199"/>
              <a:gd name="T77" fmla="*/ 132 h 199"/>
              <a:gd name="T78" fmla="*/ 47 w 199"/>
              <a:gd name="T79" fmla="*/ 50 h 199"/>
              <a:gd name="T80" fmla="*/ 71 w 199"/>
              <a:gd name="T81" fmla="*/ 27 h 199"/>
              <a:gd name="T82" fmla="*/ 99 w 199"/>
              <a:gd name="T83" fmla="*/ 27 h 199"/>
              <a:gd name="T84" fmla="*/ 127 w 199"/>
              <a:gd name="T85" fmla="*/ 27 h 199"/>
              <a:gd name="T86" fmla="*/ 151 w 199"/>
              <a:gd name="T87" fmla="*/ 50 h 199"/>
              <a:gd name="T88" fmla="*/ 151 w 199"/>
              <a:gd name="T89" fmla="*/ 132 h 199"/>
              <a:gd name="T90" fmla="*/ 126 w 199"/>
              <a:gd name="T91" fmla="*/ 52 h 199"/>
              <a:gd name="T92" fmla="*/ 72 w 199"/>
              <a:gd name="T93" fmla="*/ 52 h 199"/>
              <a:gd name="T94" fmla="*/ 59 w 199"/>
              <a:gd name="T95" fmla="*/ 64 h 199"/>
              <a:gd name="T96" fmla="*/ 59 w 199"/>
              <a:gd name="T97" fmla="*/ 78 h 199"/>
              <a:gd name="T98" fmla="*/ 72 w 199"/>
              <a:gd name="T99" fmla="*/ 88 h 199"/>
              <a:gd name="T100" fmla="*/ 126 w 199"/>
              <a:gd name="T101" fmla="*/ 88 h 199"/>
              <a:gd name="T102" fmla="*/ 139 w 199"/>
              <a:gd name="T103" fmla="*/ 78 h 199"/>
              <a:gd name="T104" fmla="*/ 139 w 199"/>
              <a:gd name="T105" fmla="*/ 64 h 199"/>
              <a:gd name="T106" fmla="*/ 126 w 199"/>
              <a:gd name="T107" fmla="*/ 52 h 199"/>
              <a:gd name="T108" fmla="*/ 126 w 199"/>
              <a:gd name="T109" fmla="*/ 122 h 199"/>
              <a:gd name="T110" fmla="*/ 116 w 199"/>
              <a:gd name="T111" fmla="*/ 132 h 199"/>
              <a:gd name="T112" fmla="*/ 126 w 199"/>
              <a:gd name="T113" fmla="*/ 142 h 199"/>
              <a:gd name="T114" fmla="*/ 136 w 199"/>
              <a:gd name="T115" fmla="*/ 132 h 199"/>
              <a:gd name="T116" fmla="*/ 126 w 199"/>
              <a:gd name="T117" fmla="*/ 122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99" h="199">
                <a:moveTo>
                  <a:pt x="86" y="44"/>
                </a:moveTo>
                <a:cubicBezTo>
                  <a:pt x="112" y="44"/>
                  <a:pt x="112" y="44"/>
                  <a:pt x="112" y="44"/>
                </a:cubicBezTo>
                <a:cubicBezTo>
                  <a:pt x="114" y="44"/>
                  <a:pt x="116" y="43"/>
                  <a:pt x="116" y="41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37"/>
                  <a:pt x="114" y="36"/>
                  <a:pt x="112" y="36"/>
                </a:cubicBezTo>
                <a:cubicBezTo>
                  <a:pt x="86" y="36"/>
                  <a:pt x="86" y="36"/>
                  <a:pt x="86" y="36"/>
                </a:cubicBezTo>
                <a:cubicBezTo>
                  <a:pt x="84" y="36"/>
                  <a:pt x="82" y="34"/>
                  <a:pt x="82" y="36"/>
                </a:cubicBezTo>
                <a:cubicBezTo>
                  <a:pt x="82" y="41"/>
                  <a:pt x="82" y="41"/>
                  <a:pt x="82" y="41"/>
                </a:cubicBezTo>
                <a:cubicBezTo>
                  <a:pt x="82" y="43"/>
                  <a:pt x="84" y="44"/>
                  <a:pt x="86" y="44"/>
                </a:cubicBezTo>
                <a:close/>
                <a:moveTo>
                  <a:pt x="71" y="122"/>
                </a:moveTo>
                <a:cubicBezTo>
                  <a:pt x="66" y="122"/>
                  <a:pt x="61" y="126"/>
                  <a:pt x="61" y="132"/>
                </a:cubicBezTo>
                <a:cubicBezTo>
                  <a:pt x="61" y="137"/>
                  <a:pt x="66" y="142"/>
                  <a:pt x="71" y="142"/>
                </a:cubicBezTo>
                <a:cubicBezTo>
                  <a:pt x="77" y="142"/>
                  <a:pt x="81" y="137"/>
                  <a:pt x="81" y="132"/>
                </a:cubicBezTo>
                <a:cubicBezTo>
                  <a:pt x="81" y="126"/>
                  <a:pt x="77" y="122"/>
                  <a:pt x="71" y="122"/>
                </a:cubicBezTo>
                <a:close/>
                <a:moveTo>
                  <a:pt x="99" y="0"/>
                </a:moveTo>
                <a:cubicBezTo>
                  <a:pt x="44" y="0"/>
                  <a:pt x="0" y="45"/>
                  <a:pt x="0" y="100"/>
                </a:cubicBezTo>
                <a:cubicBezTo>
                  <a:pt x="0" y="155"/>
                  <a:pt x="44" y="199"/>
                  <a:pt x="99" y="199"/>
                </a:cubicBezTo>
                <a:cubicBezTo>
                  <a:pt x="154" y="199"/>
                  <a:pt x="199" y="155"/>
                  <a:pt x="199" y="100"/>
                </a:cubicBezTo>
                <a:cubicBezTo>
                  <a:pt x="199" y="45"/>
                  <a:pt x="154" y="0"/>
                  <a:pt x="99" y="0"/>
                </a:cubicBezTo>
                <a:close/>
                <a:moveTo>
                  <a:pt x="108" y="12"/>
                </a:moveTo>
                <a:cubicBezTo>
                  <a:pt x="112" y="12"/>
                  <a:pt x="115" y="15"/>
                  <a:pt x="115" y="19"/>
                </a:cubicBezTo>
                <a:cubicBezTo>
                  <a:pt x="115" y="23"/>
                  <a:pt x="112" y="26"/>
                  <a:pt x="108" y="26"/>
                </a:cubicBezTo>
                <a:cubicBezTo>
                  <a:pt x="104" y="26"/>
                  <a:pt x="101" y="23"/>
                  <a:pt x="101" y="19"/>
                </a:cubicBezTo>
                <a:cubicBezTo>
                  <a:pt x="101" y="15"/>
                  <a:pt x="104" y="12"/>
                  <a:pt x="108" y="12"/>
                </a:cubicBezTo>
                <a:close/>
                <a:moveTo>
                  <a:pt x="90" y="12"/>
                </a:moveTo>
                <a:cubicBezTo>
                  <a:pt x="94" y="12"/>
                  <a:pt x="97" y="15"/>
                  <a:pt x="97" y="19"/>
                </a:cubicBezTo>
                <a:cubicBezTo>
                  <a:pt x="97" y="23"/>
                  <a:pt x="94" y="26"/>
                  <a:pt x="90" y="26"/>
                </a:cubicBezTo>
                <a:cubicBezTo>
                  <a:pt x="86" y="26"/>
                  <a:pt x="83" y="23"/>
                  <a:pt x="83" y="19"/>
                </a:cubicBezTo>
                <a:cubicBezTo>
                  <a:pt x="83" y="15"/>
                  <a:pt x="86" y="12"/>
                  <a:pt x="90" y="12"/>
                </a:cubicBezTo>
                <a:close/>
                <a:moveTo>
                  <a:pt x="151" y="132"/>
                </a:moveTo>
                <a:cubicBezTo>
                  <a:pt x="151" y="143"/>
                  <a:pt x="141" y="152"/>
                  <a:pt x="132" y="154"/>
                </a:cubicBezTo>
                <a:cubicBezTo>
                  <a:pt x="149" y="176"/>
                  <a:pt x="149" y="176"/>
                  <a:pt x="149" y="176"/>
                </a:cubicBezTo>
                <a:cubicBezTo>
                  <a:pt x="134" y="176"/>
                  <a:pt x="134" y="176"/>
                  <a:pt x="134" y="176"/>
                </a:cubicBezTo>
                <a:cubicBezTo>
                  <a:pt x="125" y="164"/>
                  <a:pt x="125" y="164"/>
                  <a:pt x="125" y="164"/>
                </a:cubicBezTo>
                <a:cubicBezTo>
                  <a:pt x="73" y="164"/>
                  <a:pt x="73" y="164"/>
                  <a:pt x="73" y="164"/>
                </a:cubicBezTo>
                <a:cubicBezTo>
                  <a:pt x="64" y="176"/>
                  <a:pt x="64" y="176"/>
                  <a:pt x="64" y="176"/>
                </a:cubicBezTo>
                <a:cubicBezTo>
                  <a:pt x="49" y="176"/>
                  <a:pt x="49" y="176"/>
                  <a:pt x="49" y="176"/>
                </a:cubicBezTo>
                <a:cubicBezTo>
                  <a:pt x="66" y="154"/>
                  <a:pt x="66" y="154"/>
                  <a:pt x="66" y="154"/>
                </a:cubicBezTo>
                <a:cubicBezTo>
                  <a:pt x="57" y="152"/>
                  <a:pt x="47" y="143"/>
                  <a:pt x="47" y="132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39"/>
                  <a:pt x="58" y="27"/>
                  <a:pt x="71" y="27"/>
                </a:cubicBezTo>
                <a:cubicBezTo>
                  <a:pt x="99" y="27"/>
                  <a:pt x="99" y="27"/>
                  <a:pt x="99" y="27"/>
                </a:cubicBezTo>
                <a:cubicBezTo>
                  <a:pt x="127" y="27"/>
                  <a:pt x="127" y="27"/>
                  <a:pt x="127" y="27"/>
                </a:cubicBezTo>
                <a:cubicBezTo>
                  <a:pt x="140" y="27"/>
                  <a:pt x="151" y="39"/>
                  <a:pt x="151" y="50"/>
                </a:cubicBezTo>
                <a:lnTo>
                  <a:pt x="151" y="132"/>
                </a:lnTo>
                <a:close/>
                <a:moveTo>
                  <a:pt x="126" y="52"/>
                </a:moveTo>
                <a:cubicBezTo>
                  <a:pt x="72" y="52"/>
                  <a:pt x="72" y="52"/>
                  <a:pt x="72" y="52"/>
                </a:cubicBezTo>
                <a:cubicBezTo>
                  <a:pt x="65" y="52"/>
                  <a:pt x="59" y="58"/>
                  <a:pt x="59" y="64"/>
                </a:cubicBezTo>
                <a:cubicBezTo>
                  <a:pt x="59" y="78"/>
                  <a:pt x="59" y="78"/>
                  <a:pt x="59" y="78"/>
                </a:cubicBezTo>
                <a:cubicBezTo>
                  <a:pt x="59" y="85"/>
                  <a:pt x="66" y="88"/>
                  <a:pt x="72" y="88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32" y="88"/>
                  <a:pt x="139" y="85"/>
                  <a:pt x="139" y="78"/>
                </a:cubicBezTo>
                <a:cubicBezTo>
                  <a:pt x="139" y="64"/>
                  <a:pt x="139" y="64"/>
                  <a:pt x="139" y="64"/>
                </a:cubicBezTo>
                <a:cubicBezTo>
                  <a:pt x="139" y="58"/>
                  <a:pt x="133" y="52"/>
                  <a:pt x="126" y="52"/>
                </a:cubicBezTo>
                <a:close/>
                <a:moveTo>
                  <a:pt x="126" y="122"/>
                </a:moveTo>
                <a:cubicBezTo>
                  <a:pt x="121" y="122"/>
                  <a:pt x="116" y="126"/>
                  <a:pt x="116" y="132"/>
                </a:cubicBezTo>
                <a:cubicBezTo>
                  <a:pt x="116" y="137"/>
                  <a:pt x="121" y="142"/>
                  <a:pt x="126" y="142"/>
                </a:cubicBezTo>
                <a:cubicBezTo>
                  <a:pt x="132" y="142"/>
                  <a:pt x="136" y="137"/>
                  <a:pt x="136" y="132"/>
                </a:cubicBezTo>
                <a:cubicBezTo>
                  <a:pt x="136" y="126"/>
                  <a:pt x="132" y="122"/>
                  <a:pt x="126" y="122"/>
                </a:cubicBez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32"/>
          <p:cNvSpPr>
            <a:spLocks noEditPoints="1"/>
          </p:cNvSpPr>
          <p:nvPr/>
        </p:nvSpPr>
        <p:spPr bwMode="auto">
          <a:xfrm>
            <a:off x="1324705" y="2455650"/>
            <a:ext cx="825558" cy="825558"/>
          </a:xfrm>
          <a:custGeom>
            <a:avLst/>
            <a:gdLst>
              <a:gd name="T0" fmla="*/ 81 w 200"/>
              <a:gd name="T1" fmla="*/ 52 h 200"/>
              <a:gd name="T2" fmla="*/ 124 w 200"/>
              <a:gd name="T3" fmla="*/ 52 h 200"/>
              <a:gd name="T4" fmla="*/ 124 w 200"/>
              <a:gd name="T5" fmla="*/ 48 h 200"/>
              <a:gd name="T6" fmla="*/ 81 w 200"/>
              <a:gd name="T7" fmla="*/ 48 h 200"/>
              <a:gd name="T8" fmla="*/ 81 w 200"/>
              <a:gd name="T9" fmla="*/ 52 h 200"/>
              <a:gd name="T10" fmla="*/ 64 w 200"/>
              <a:gd name="T11" fmla="*/ 100 h 200"/>
              <a:gd name="T12" fmla="*/ 141 w 200"/>
              <a:gd name="T13" fmla="*/ 100 h 200"/>
              <a:gd name="T14" fmla="*/ 145 w 200"/>
              <a:gd name="T15" fmla="*/ 94 h 200"/>
              <a:gd name="T16" fmla="*/ 141 w 200"/>
              <a:gd name="T17" fmla="*/ 66 h 200"/>
              <a:gd name="T18" fmla="*/ 135 w 200"/>
              <a:gd name="T19" fmla="*/ 60 h 200"/>
              <a:gd name="T20" fmla="*/ 70 w 200"/>
              <a:gd name="T21" fmla="*/ 60 h 200"/>
              <a:gd name="T22" fmla="*/ 64 w 200"/>
              <a:gd name="T23" fmla="*/ 66 h 200"/>
              <a:gd name="T24" fmla="*/ 60 w 200"/>
              <a:gd name="T25" fmla="*/ 94 h 200"/>
              <a:gd name="T26" fmla="*/ 64 w 200"/>
              <a:gd name="T27" fmla="*/ 100 h 200"/>
              <a:gd name="T28" fmla="*/ 100 w 200"/>
              <a:gd name="T29" fmla="*/ 0 h 200"/>
              <a:gd name="T30" fmla="*/ 0 w 200"/>
              <a:gd name="T31" fmla="*/ 100 h 200"/>
              <a:gd name="T32" fmla="*/ 100 w 200"/>
              <a:gd name="T33" fmla="*/ 200 h 200"/>
              <a:gd name="T34" fmla="*/ 200 w 200"/>
              <a:gd name="T35" fmla="*/ 100 h 200"/>
              <a:gd name="T36" fmla="*/ 100 w 200"/>
              <a:gd name="T37" fmla="*/ 0 h 200"/>
              <a:gd name="T38" fmla="*/ 103 w 200"/>
              <a:gd name="T39" fmla="*/ 38 h 200"/>
              <a:gd name="T40" fmla="*/ 102 w 200"/>
              <a:gd name="T41" fmla="*/ 38 h 200"/>
              <a:gd name="T42" fmla="*/ 102 w 200"/>
              <a:gd name="T43" fmla="*/ 38 h 200"/>
              <a:gd name="T44" fmla="*/ 103 w 200"/>
              <a:gd name="T45" fmla="*/ 38 h 200"/>
              <a:gd name="T46" fmla="*/ 156 w 200"/>
              <a:gd name="T47" fmla="*/ 148 h 200"/>
              <a:gd name="T48" fmla="*/ 146 w 200"/>
              <a:gd name="T49" fmla="*/ 148 h 200"/>
              <a:gd name="T50" fmla="*/ 146 w 200"/>
              <a:gd name="T51" fmla="*/ 157 h 200"/>
              <a:gd name="T52" fmla="*/ 131 w 200"/>
              <a:gd name="T53" fmla="*/ 157 h 200"/>
              <a:gd name="T54" fmla="*/ 131 w 200"/>
              <a:gd name="T55" fmla="*/ 148 h 200"/>
              <a:gd name="T56" fmla="*/ 74 w 200"/>
              <a:gd name="T57" fmla="*/ 148 h 200"/>
              <a:gd name="T58" fmla="*/ 74 w 200"/>
              <a:gd name="T59" fmla="*/ 157 h 200"/>
              <a:gd name="T60" fmla="*/ 59 w 200"/>
              <a:gd name="T61" fmla="*/ 157 h 200"/>
              <a:gd name="T62" fmla="*/ 59 w 200"/>
              <a:gd name="T63" fmla="*/ 148 h 200"/>
              <a:gd name="T64" fmla="*/ 48 w 200"/>
              <a:gd name="T65" fmla="*/ 148 h 200"/>
              <a:gd name="T66" fmla="*/ 48 w 200"/>
              <a:gd name="T67" fmla="*/ 95 h 200"/>
              <a:gd name="T68" fmla="*/ 54 w 200"/>
              <a:gd name="T69" fmla="*/ 57 h 200"/>
              <a:gd name="T70" fmla="*/ 68 w 200"/>
              <a:gd name="T71" fmla="*/ 44 h 200"/>
              <a:gd name="T72" fmla="*/ 102 w 200"/>
              <a:gd name="T73" fmla="*/ 38 h 200"/>
              <a:gd name="T74" fmla="*/ 137 w 200"/>
              <a:gd name="T75" fmla="*/ 44 h 200"/>
              <a:gd name="T76" fmla="*/ 151 w 200"/>
              <a:gd name="T77" fmla="*/ 57 h 200"/>
              <a:gd name="T78" fmla="*/ 156 w 200"/>
              <a:gd name="T79" fmla="*/ 95 h 200"/>
              <a:gd name="T80" fmla="*/ 156 w 200"/>
              <a:gd name="T81" fmla="*/ 148 h 200"/>
              <a:gd name="T82" fmla="*/ 73 w 200"/>
              <a:gd name="T83" fmla="*/ 120 h 200"/>
              <a:gd name="T84" fmla="*/ 61 w 200"/>
              <a:gd name="T85" fmla="*/ 120 h 200"/>
              <a:gd name="T86" fmla="*/ 56 w 200"/>
              <a:gd name="T87" fmla="*/ 123 h 200"/>
              <a:gd name="T88" fmla="*/ 56 w 200"/>
              <a:gd name="T89" fmla="*/ 129 h 200"/>
              <a:gd name="T90" fmla="*/ 61 w 200"/>
              <a:gd name="T91" fmla="*/ 132 h 200"/>
              <a:gd name="T92" fmla="*/ 73 w 200"/>
              <a:gd name="T93" fmla="*/ 132 h 200"/>
              <a:gd name="T94" fmla="*/ 76 w 200"/>
              <a:gd name="T95" fmla="*/ 129 h 200"/>
              <a:gd name="T96" fmla="*/ 76 w 200"/>
              <a:gd name="T97" fmla="*/ 123 h 200"/>
              <a:gd name="T98" fmla="*/ 73 w 200"/>
              <a:gd name="T99" fmla="*/ 120 h 200"/>
              <a:gd name="T100" fmla="*/ 144 w 200"/>
              <a:gd name="T101" fmla="*/ 120 h 200"/>
              <a:gd name="T102" fmla="*/ 132 w 200"/>
              <a:gd name="T103" fmla="*/ 120 h 200"/>
              <a:gd name="T104" fmla="*/ 128 w 200"/>
              <a:gd name="T105" fmla="*/ 123 h 200"/>
              <a:gd name="T106" fmla="*/ 128 w 200"/>
              <a:gd name="T107" fmla="*/ 129 h 200"/>
              <a:gd name="T108" fmla="*/ 132 w 200"/>
              <a:gd name="T109" fmla="*/ 132 h 200"/>
              <a:gd name="T110" fmla="*/ 144 w 200"/>
              <a:gd name="T111" fmla="*/ 132 h 200"/>
              <a:gd name="T112" fmla="*/ 148 w 200"/>
              <a:gd name="T113" fmla="*/ 129 h 200"/>
              <a:gd name="T114" fmla="*/ 148 w 200"/>
              <a:gd name="T115" fmla="*/ 123 h 200"/>
              <a:gd name="T116" fmla="*/ 144 w 200"/>
              <a:gd name="T117" fmla="*/ 12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0" h="200">
                <a:moveTo>
                  <a:pt x="81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8" y="52"/>
                  <a:pt x="128" y="48"/>
                  <a:pt x="124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77" y="48"/>
                  <a:pt x="77" y="52"/>
                  <a:pt x="81" y="52"/>
                </a:cubicBezTo>
                <a:close/>
                <a:moveTo>
                  <a:pt x="64" y="100"/>
                </a:moveTo>
                <a:cubicBezTo>
                  <a:pt x="141" y="100"/>
                  <a:pt x="141" y="100"/>
                  <a:pt x="141" y="100"/>
                </a:cubicBezTo>
                <a:cubicBezTo>
                  <a:pt x="145" y="100"/>
                  <a:pt x="145" y="97"/>
                  <a:pt x="145" y="94"/>
                </a:cubicBezTo>
                <a:cubicBezTo>
                  <a:pt x="141" y="66"/>
                  <a:pt x="141" y="66"/>
                  <a:pt x="141" y="66"/>
                </a:cubicBezTo>
                <a:cubicBezTo>
                  <a:pt x="141" y="62"/>
                  <a:pt x="139" y="60"/>
                  <a:pt x="135" y="60"/>
                </a:cubicBezTo>
                <a:cubicBezTo>
                  <a:pt x="70" y="60"/>
                  <a:pt x="70" y="60"/>
                  <a:pt x="70" y="60"/>
                </a:cubicBezTo>
                <a:cubicBezTo>
                  <a:pt x="65" y="60"/>
                  <a:pt x="64" y="62"/>
                  <a:pt x="64" y="66"/>
                </a:cubicBezTo>
                <a:cubicBezTo>
                  <a:pt x="60" y="94"/>
                  <a:pt x="60" y="94"/>
                  <a:pt x="60" y="94"/>
                </a:cubicBezTo>
                <a:cubicBezTo>
                  <a:pt x="59" y="97"/>
                  <a:pt x="60" y="100"/>
                  <a:pt x="64" y="100"/>
                </a:cubicBezTo>
                <a:close/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45"/>
                  <a:pt x="155" y="0"/>
                  <a:pt x="100" y="0"/>
                </a:cubicBezTo>
                <a:close/>
                <a:moveTo>
                  <a:pt x="103" y="38"/>
                </a:moveTo>
                <a:cubicBezTo>
                  <a:pt x="103" y="38"/>
                  <a:pt x="103" y="38"/>
                  <a:pt x="102" y="38"/>
                </a:cubicBezTo>
                <a:cubicBezTo>
                  <a:pt x="102" y="38"/>
                  <a:pt x="102" y="38"/>
                  <a:pt x="102" y="38"/>
                </a:cubicBezTo>
                <a:lnTo>
                  <a:pt x="103" y="38"/>
                </a:lnTo>
                <a:close/>
                <a:moveTo>
                  <a:pt x="156" y="148"/>
                </a:moveTo>
                <a:cubicBezTo>
                  <a:pt x="146" y="148"/>
                  <a:pt x="146" y="148"/>
                  <a:pt x="146" y="148"/>
                </a:cubicBezTo>
                <a:cubicBezTo>
                  <a:pt x="146" y="157"/>
                  <a:pt x="146" y="157"/>
                  <a:pt x="146" y="157"/>
                </a:cubicBezTo>
                <a:cubicBezTo>
                  <a:pt x="146" y="167"/>
                  <a:pt x="131" y="167"/>
                  <a:pt x="131" y="157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74" y="148"/>
                  <a:pt x="74" y="148"/>
                  <a:pt x="74" y="148"/>
                </a:cubicBezTo>
                <a:cubicBezTo>
                  <a:pt x="74" y="157"/>
                  <a:pt x="74" y="157"/>
                  <a:pt x="74" y="157"/>
                </a:cubicBezTo>
                <a:cubicBezTo>
                  <a:pt x="74" y="167"/>
                  <a:pt x="59" y="167"/>
                  <a:pt x="59" y="157"/>
                </a:cubicBezTo>
                <a:cubicBezTo>
                  <a:pt x="59" y="148"/>
                  <a:pt x="59" y="148"/>
                  <a:pt x="59" y="148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48" y="95"/>
                  <a:pt x="48" y="95"/>
                  <a:pt x="48" y="95"/>
                </a:cubicBezTo>
                <a:cubicBezTo>
                  <a:pt x="54" y="57"/>
                  <a:pt x="54" y="57"/>
                  <a:pt x="54" y="57"/>
                </a:cubicBezTo>
                <a:cubicBezTo>
                  <a:pt x="55" y="49"/>
                  <a:pt x="61" y="47"/>
                  <a:pt x="68" y="44"/>
                </a:cubicBezTo>
                <a:cubicBezTo>
                  <a:pt x="75" y="41"/>
                  <a:pt x="91" y="38"/>
                  <a:pt x="102" y="38"/>
                </a:cubicBezTo>
                <a:cubicBezTo>
                  <a:pt x="114" y="38"/>
                  <a:pt x="130" y="41"/>
                  <a:pt x="137" y="44"/>
                </a:cubicBezTo>
                <a:cubicBezTo>
                  <a:pt x="143" y="47"/>
                  <a:pt x="150" y="49"/>
                  <a:pt x="151" y="57"/>
                </a:cubicBezTo>
                <a:cubicBezTo>
                  <a:pt x="156" y="95"/>
                  <a:pt x="156" y="95"/>
                  <a:pt x="156" y="95"/>
                </a:cubicBezTo>
                <a:lnTo>
                  <a:pt x="156" y="148"/>
                </a:lnTo>
                <a:close/>
                <a:moveTo>
                  <a:pt x="73" y="120"/>
                </a:moveTo>
                <a:cubicBezTo>
                  <a:pt x="61" y="120"/>
                  <a:pt x="61" y="120"/>
                  <a:pt x="61" y="120"/>
                </a:cubicBezTo>
                <a:cubicBezTo>
                  <a:pt x="59" y="120"/>
                  <a:pt x="56" y="121"/>
                  <a:pt x="56" y="123"/>
                </a:cubicBezTo>
                <a:cubicBezTo>
                  <a:pt x="56" y="129"/>
                  <a:pt x="56" y="129"/>
                  <a:pt x="56" y="129"/>
                </a:cubicBezTo>
                <a:cubicBezTo>
                  <a:pt x="56" y="131"/>
                  <a:pt x="59" y="132"/>
                  <a:pt x="61" y="132"/>
                </a:cubicBezTo>
                <a:cubicBezTo>
                  <a:pt x="73" y="132"/>
                  <a:pt x="73" y="132"/>
                  <a:pt x="73" y="132"/>
                </a:cubicBezTo>
                <a:cubicBezTo>
                  <a:pt x="74" y="132"/>
                  <a:pt x="76" y="131"/>
                  <a:pt x="76" y="129"/>
                </a:cubicBezTo>
                <a:cubicBezTo>
                  <a:pt x="76" y="123"/>
                  <a:pt x="76" y="123"/>
                  <a:pt x="76" y="123"/>
                </a:cubicBezTo>
                <a:cubicBezTo>
                  <a:pt x="76" y="121"/>
                  <a:pt x="74" y="120"/>
                  <a:pt x="73" y="120"/>
                </a:cubicBezTo>
                <a:close/>
                <a:moveTo>
                  <a:pt x="144" y="120"/>
                </a:moveTo>
                <a:cubicBezTo>
                  <a:pt x="132" y="120"/>
                  <a:pt x="132" y="120"/>
                  <a:pt x="132" y="120"/>
                </a:cubicBezTo>
                <a:cubicBezTo>
                  <a:pt x="131" y="120"/>
                  <a:pt x="128" y="121"/>
                  <a:pt x="128" y="123"/>
                </a:cubicBezTo>
                <a:cubicBezTo>
                  <a:pt x="128" y="129"/>
                  <a:pt x="128" y="129"/>
                  <a:pt x="128" y="129"/>
                </a:cubicBezTo>
                <a:cubicBezTo>
                  <a:pt x="128" y="131"/>
                  <a:pt x="131" y="132"/>
                  <a:pt x="132" y="132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46" y="132"/>
                  <a:pt x="148" y="131"/>
                  <a:pt x="148" y="129"/>
                </a:cubicBezTo>
                <a:cubicBezTo>
                  <a:pt x="148" y="123"/>
                  <a:pt x="148" y="123"/>
                  <a:pt x="148" y="123"/>
                </a:cubicBezTo>
                <a:cubicBezTo>
                  <a:pt x="148" y="121"/>
                  <a:pt x="146" y="120"/>
                  <a:pt x="144" y="120"/>
                </a:cubicBezTo>
                <a:close/>
              </a:path>
            </a:pathLst>
          </a:custGeom>
          <a:solidFill>
            <a:srgbClr val="6C7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来南雄游客交通工具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725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77233" y="1052670"/>
            <a:ext cx="11243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来南雄游客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XX %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为男性、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XX %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为女性；游客年龄分布特征是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:14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岁及以下的少年占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 %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15-24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岁青年占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 %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25-44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岁的壮盛年占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 %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45-64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岁的中年占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%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65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岁及以上的老年占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%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；游客以壮盛年为主。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602130" y="2548688"/>
            <a:ext cx="2650722" cy="2593155"/>
            <a:chOff x="3609204" y="3734797"/>
            <a:chExt cx="2624407" cy="2572190"/>
          </a:xfrm>
        </p:grpSpPr>
        <p:grpSp>
          <p:nvGrpSpPr>
            <p:cNvPr id="45" name="组合 44"/>
            <p:cNvGrpSpPr/>
            <p:nvPr/>
          </p:nvGrpSpPr>
          <p:grpSpPr>
            <a:xfrm>
              <a:off x="3609204" y="3734797"/>
              <a:ext cx="2624407" cy="2572190"/>
              <a:chOff x="3609204" y="3734797"/>
              <a:chExt cx="2624407" cy="2572190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3609204" y="3734797"/>
                <a:ext cx="2624407" cy="25721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8" name="Picture 3" descr="C:\Users\shizhen.xie\Desktop\2013012110560638_easyicon_cn_128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4744587" y="4130040"/>
                <a:ext cx="1261076" cy="11640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" name="Picture 4" descr="C:\Users\shizhen.xie\Desktop\20130121105611342_easyicon_cn_128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770374" y="4082331"/>
                <a:ext cx="1148668" cy="12117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" name="文本框 49"/>
              <p:cNvSpPr txBox="1"/>
              <p:nvPr/>
            </p:nvSpPr>
            <p:spPr>
              <a:xfrm>
                <a:off x="4098668" y="5262666"/>
                <a:ext cx="1027756" cy="457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37% </a:t>
                </a:r>
                <a:endPara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5205855" y="5262666"/>
              <a:ext cx="1027756" cy="457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63% 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51" name="图表 50"/>
          <p:cNvGraphicFramePr/>
          <p:nvPr>
            <p:extLst>
              <p:ext uri="{D42A27DB-BD31-4B8C-83A1-F6EECF244321}">
                <p14:modId xmlns:p14="http://schemas.microsoft.com/office/powerpoint/2010/main" val="997509430"/>
              </p:ext>
            </p:extLst>
          </p:nvPr>
        </p:nvGraphicFramePr>
        <p:xfrm>
          <a:off x="5493208" y="2164938"/>
          <a:ext cx="5400000" cy="34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来南雄游客特征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981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04072" y="1252911"/>
            <a:ext cx="41130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55600" algn="just">
              <a:lnSpc>
                <a:spcPct val="200000"/>
              </a:lnSpc>
            </a:pP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来南雄游客停留天数总体分布情况是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XX%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</a:t>
            </a:r>
            <a:r>
              <a:rPr lang="zh-CN" altLang="en-US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占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XX 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</a:t>
            </a:r>
            <a:r>
              <a:rPr lang="zh-CN" altLang="en-US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XX%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4-6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</a:t>
            </a:r>
            <a:r>
              <a:rPr lang="zh-CN" altLang="en-US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XX%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，停留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7-15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</a:t>
            </a:r>
            <a:r>
              <a:rPr lang="zh-CN" altLang="en-US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XX%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15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天以上</a:t>
            </a:r>
            <a:r>
              <a:rPr lang="zh-CN" altLang="en-US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占</a:t>
            </a:r>
            <a:r>
              <a:rPr lang="en-US" altLang="zh-CN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XX%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。游客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以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1-3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天的短期旅游</a:t>
            </a:r>
            <a:r>
              <a:rPr lang="zh-CN" altLang="en-US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为主。</a:t>
            </a:r>
            <a:endParaRPr lang="zh-CN" altLang="zh-CN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4114516992"/>
              </p:ext>
            </p:extLst>
          </p:nvPr>
        </p:nvGraphicFramePr>
        <p:xfrm>
          <a:off x="5129761" y="1401018"/>
          <a:ext cx="6401640" cy="3959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来南雄游客停留天数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583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5182" y="1476244"/>
            <a:ext cx="42249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各主要景点来客人数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共计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人次，包括珠玑古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巷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人次；梅岭梅关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古道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人次；主田香草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世界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人次；梅岭钟鼓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岩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人次；邓坊泉水谷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漂流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人次；坪田千年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银杏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人次；帽子峰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森林公园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人次。</a:t>
            </a: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3313103787"/>
              </p:ext>
            </p:extLst>
          </p:nvPr>
        </p:nvGraphicFramePr>
        <p:xfrm>
          <a:off x="5420169" y="1517218"/>
          <a:ext cx="6480000" cy="4385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文本框 9"/>
          <p:cNvSpPr txBox="1"/>
          <p:nvPr/>
        </p:nvSpPr>
        <p:spPr>
          <a:xfrm>
            <a:off x="9905854" y="1713537"/>
            <a:ext cx="10646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50" dirty="0">
                <a:latin typeface="黑体" panose="02010609060101010101" pitchFamily="49" charset="-122"/>
                <a:ea typeface="黑体" panose="02010609060101010101" pitchFamily="49" charset="-122"/>
              </a:rPr>
              <a:t>单 位：万人次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南雄景点游客数量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863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613937" y="2159121"/>
            <a:ext cx="9160081" cy="2271951"/>
            <a:chOff x="3237328" y="2180779"/>
            <a:chExt cx="4302920" cy="1081088"/>
          </a:xfrm>
        </p:grpSpPr>
        <p:sp>
          <p:nvSpPr>
            <p:cNvPr id="9" name="椭圆 8"/>
            <p:cNvSpPr/>
            <p:nvPr/>
          </p:nvSpPr>
          <p:spPr>
            <a:xfrm>
              <a:off x="3237328" y="2198638"/>
              <a:ext cx="1063228" cy="1063229"/>
            </a:xfrm>
            <a:prstGeom prst="ellipse">
              <a:avLst/>
            </a:prstGeom>
            <a:solidFill>
              <a:srgbClr val="FFFFFF"/>
            </a:solidFill>
            <a:ln w="127000" cmpd="sng">
              <a:solidFill>
                <a:srgbClr val="7AD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游客</a:t>
              </a:r>
              <a:endPara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总体分析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4066004" y="2180779"/>
              <a:ext cx="366713" cy="366713"/>
            </a:xfrm>
            <a:prstGeom prst="ellipse">
              <a:avLst/>
            </a:prstGeom>
            <a:solidFill>
              <a:srgbClr val="22B3E8"/>
            </a:solidFill>
            <a:ln w="76200" cmpd="sng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spcAft>
                  <a:spcPts val="450"/>
                </a:spcAft>
                <a:defRPr/>
              </a:pPr>
              <a:r>
                <a:rPr lang="en-US" altLang="zh-CN" sz="2800" b="1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804191" y="2198638"/>
              <a:ext cx="1063228" cy="1063229"/>
            </a:xfrm>
            <a:prstGeom prst="ellipse">
              <a:avLst/>
            </a:prstGeom>
            <a:solidFill>
              <a:srgbClr val="FFFFFF"/>
            </a:solidFill>
            <a:ln w="127000" cmpd="sng">
              <a:solidFill>
                <a:srgbClr val="7AD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spcAft>
                  <a:spcPts val="450"/>
                </a:spcAft>
                <a:defRPr/>
              </a:pPr>
              <a:r>
                <a:rPr lang="zh-CN" altLang="en-US" sz="2800" b="1" dirty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省内</a:t>
              </a:r>
              <a:endParaRPr lang="en-US" altLang="zh-CN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Aft>
                  <a:spcPts val="450"/>
                </a:spcAft>
                <a:defRPr/>
              </a:pPr>
              <a:r>
                <a:rPr lang="zh-CN" altLang="en-US" sz="2800" b="1" dirty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游客分析</a:t>
              </a:r>
              <a:endParaRPr lang="en-US" altLang="zh-CN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371053" y="2198638"/>
              <a:ext cx="1063228" cy="1063229"/>
            </a:xfrm>
            <a:prstGeom prst="ellipse">
              <a:avLst/>
            </a:prstGeom>
            <a:solidFill>
              <a:srgbClr val="FFFFFF"/>
            </a:solidFill>
            <a:ln w="127000" cmpd="sng">
              <a:solidFill>
                <a:srgbClr val="7AD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spcAft>
                  <a:spcPts val="45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省外</a:t>
              </a:r>
            </a:p>
            <a:p>
              <a:pPr algn="ctr">
                <a:spcAft>
                  <a:spcPts val="45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游客分析</a:t>
              </a:r>
            </a:p>
          </p:txBody>
        </p:sp>
        <p:sp>
          <p:nvSpPr>
            <p:cNvPr id="15" name="椭圆 14"/>
            <p:cNvSpPr/>
            <p:nvPr/>
          </p:nvSpPr>
          <p:spPr>
            <a:xfrm>
              <a:off x="5619769" y="2180779"/>
              <a:ext cx="365522" cy="366713"/>
            </a:xfrm>
            <a:prstGeom prst="ellipse">
              <a:avLst/>
            </a:prstGeom>
            <a:solidFill>
              <a:srgbClr val="22B3E8"/>
            </a:solidFill>
            <a:ln w="76200" cmpd="sng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spcAft>
                  <a:spcPts val="45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7173535" y="2180779"/>
              <a:ext cx="366713" cy="366713"/>
            </a:xfrm>
            <a:prstGeom prst="ellipse">
              <a:avLst/>
            </a:prstGeom>
            <a:solidFill>
              <a:srgbClr val="22B3E8"/>
            </a:solidFill>
            <a:ln w="76200" cmpd="sng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spcAft>
                  <a:spcPts val="450"/>
                </a:spcAft>
                <a:defRPr/>
              </a:pPr>
              <a:r>
                <a:rPr lang="en-US" altLang="zh-CN" sz="2800" b="1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558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38440" y="1192918"/>
            <a:ext cx="49298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2018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年第一季度来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南雄的省内游客主要来自以下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个城市，共占游客总数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XX%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，各城市游客占比分布如下：</a:t>
            </a:r>
          </a:p>
          <a:p>
            <a:pPr>
              <a:lnSpc>
                <a:spcPct val="150000"/>
              </a:lnSpc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39476" y="2508298"/>
            <a:ext cx="221973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韶关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58.1%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广州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20.4%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佛山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6.4%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深圳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6.2%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东莞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2.7%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中山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1.6%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7.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珠海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0.9%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8.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清远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0.8%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9.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江门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0.7%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10.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惠州	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0.6%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C35E99E-F227-4129-B376-04E043509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98" y="1637634"/>
            <a:ext cx="5717701" cy="35357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省内游客来源省区</a:t>
            </a:r>
            <a:r>
              <a:rPr lang="zh-CN" altLang="en-US" dirty="0" smtClean="0"/>
              <a:t>分布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396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1348</Words>
  <Application>Microsoft Office PowerPoint</Application>
  <PresentationFormat>宽屏</PresentationFormat>
  <Paragraphs>136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黑体</vt:lpstr>
      <vt:lpstr>宋体</vt:lpstr>
      <vt:lpstr>微软雅黑</vt:lpstr>
      <vt:lpstr>幼圆</vt:lpstr>
      <vt:lpstr>Algerian</vt:lpstr>
      <vt:lpstr>Arial</vt:lpstr>
      <vt:lpstr>Calibri</vt:lpstr>
      <vt:lpstr>Calibri Light</vt:lpstr>
      <vt:lpstr>Times New Roman</vt:lpstr>
      <vt:lpstr>Office 主题</vt:lpstr>
      <vt:lpstr>PowerPoint 演示文稿</vt:lpstr>
      <vt:lpstr>目录</vt:lpstr>
      <vt:lpstr>每月游客数量及走势</vt:lpstr>
      <vt:lpstr>来南雄游客交通工具分析</vt:lpstr>
      <vt:lpstr>来南雄游客特征分析</vt:lpstr>
      <vt:lpstr>来南雄游客停留天数分析</vt:lpstr>
      <vt:lpstr>南雄景点游客数量分析</vt:lpstr>
      <vt:lpstr>目录</vt:lpstr>
      <vt:lpstr>省内游客来源省区分布</vt:lpstr>
      <vt:lpstr>省内游客交通工具分析</vt:lpstr>
      <vt:lpstr>省内游客特征分析</vt:lpstr>
      <vt:lpstr>省内游客停留天数分析</vt:lpstr>
      <vt:lpstr>省内游客游览景点分析</vt:lpstr>
      <vt:lpstr>目录</vt:lpstr>
      <vt:lpstr>省外游客来源省区分布</vt:lpstr>
      <vt:lpstr>省外游客交通工具分析</vt:lpstr>
      <vt:lpstr>省外游客停留天数分析</vt:lpstr>
      <vt:lpstr>省外游客游览景点分析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MacBook Pro</dc:creator>
  <cp:lastModifiedBy>MacBook Pro</cp:lastModifiedBy>
  <cp:revision>130</cp:revision>
  <dcterms:created xsi:type="dcterms:W3CDTF">2018-03-13T05:52:25Z</dcterms:created>
  <dcterms:modified xsi:type="dcterms:W3CDTF">2018-04-26T06:09:14Z</dcterms:modified>
</cp:coreProperties>
</file>